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12192000" cy="6858000"/>
  <p:embeddedFontLst>
    <p:embeddedFont>
      <p:font typeface="Century Gothic" pitchFamily="34" charset="0"/>
      <p:regular r:id="rId18"/>
      <p:bold r:id="rId19"/>
      <p:italic r:id="rId20"/>
      <p:boldItalic r:id="rId21"/>
    </p:embeddedFont>
    <p:embeddedFont>
      <p:font typeface="Trebuchet MS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6088" y="607009"/>
            <a:ext cx="7719822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95600"/>
            <a:ext cx="2362200" cy="23622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5867400"/>
            <a:ext cx="990600" cy="9906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9476" y="9144"/>
            <a:ext cx="1600200" cy="16002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1269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56730"/>
                </a:lnTo>
                <a:lnTo>
                  <a:pt x="12192000" y="6856730"/>
                </a:lnTo>
                <a:lnTo>
                  <a:pt x="12192000" y="6380480"/>
                </a:lnTo>
                <a:lnTo>
                  <a:pt x="12192000" y="470154"/>
                </a:lnTo>
                <a:lnTo>
                  <a:pt x="11709273" y="470154"/>
                </a:lnTo>
                <a:lnTo>
                  <a:pt x="11709273" y="1871421"/>
                </a:lnTo>
                <a:lnTo>
                  <a:pt x="10971022" y="1981454"/>
                </a:lnTo>
                <a:lnTo>
                  <a:pt x="10201148" y="2075180"/>
                </a:lnTo>
                <a:lnTo>
                  <a:pt x="9947148" y="2100580"/>
                </a:lnTo>
                <a:lnTo>
                  <a:pt x="9434322" y="2146554"/>
                </a:lnTo>
                <a:lnTo>
                  <a:pt x="8927973" y="2184654"/>
                </a:lnTo>
                <a:lnTo>
                  <a:pt x="8675497" y="2200529"/>
                </a:lnTo>
                <a:lnTo>
                  <a:pt x="7926197" y="2237105"/>
                </a:lnTo>
                <a:lnTo>
                  <a:pt x="7191248" y="2257679"/>
                </a:lnTo>
                <a:lnTo>
                  <a:pt x="6473698" y="2265680"/>
                </a:lnTo>
                <a:lnTo>
                  <a:pt x="6006973" y="2264029"/>
                </a:lnTo>
                <a:lnTo>
                  <a:pt x="5108448" y="2246630"/>
                </a:lnTo>
                <a:lnTo>
                  <a:pt x="4467098" y="2222754"/>
                </a:lnTo>
                <a:lnTo>
                  <a:pt x="3665347" y="2179955"/>
                </a:lnTo>
                <a:lnTo>
                  <a:pt x="2931922" y="2130679"/>
                </a:lnTo>
                <a:lnTo>
                  <a:pt x="2592197" y="2103755"/>
                </a:lnTo>
                <a:lnTo>
                  <a:pt x="1979422" y="2046605"/>
                </a:lnTo>
                <a:lnTo>
                  <a:pt x="1233360" y="1965579"/>
                </a:lnTo>
                <a:lnTo>
                  <a:pt x="863473" y="1921129"/>
                </a:lnTo>
                <a:lnTo>
                  <a:pt x="476377" y="1867852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8252" y="0"/>
            <a:ext cx="760488" cy="120396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895600"/>
            <a:ext cx="2362200" cy="23622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5867400"/>
            <a:ext cx="990600" cy="9906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99476" y="9144"/>
            <a:ext cx="1600200" cy="160020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1269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56730"/>
                </a:lnTo>
                <a:lnTo>
                  <a:pt x="12192000" y="6856730"/>
                </a:lnTo>
                <a:lnTo>
                  <a:pt x="12192000" y="6380480"/>
                </a:lnTo>
                <a:lnTo>
                  <a:pt x="12192000" y="470154"/>
                </a:lnTo>
                <a:lnTo>
                  <a:pt x="11709273" y="470154"/>
                </a:lnTo>
                <a:lnTo>
                  <a:pt x="11709273" y="1871421"/>
                </a:lnTo>
                <a:lnTo>
                  <a:pt x="10971022" y="1981454"/>
                </a:lnTo>
                <a:lnTo>
                  <a:pt x="10201148" y="2075180"/>
                </a:lnTo>
                <a:lnTo>
                  <a:pt x="9947148" y="2100580"/>
                </a:lnTo>
                <a:lnTo>
                  <a:pt x="9434322" y="2146554"/>
                </a:lnTo>
                <a:lnTo>
                  <a:pt x="8927973" y="2184654"/>
                </a:lnTo>
                <a:lnTo>
                  <a:pt x="8675497" y="2200529"/>
                </a:lnTo>
                <a:lnTo>
                  <a:pt x="7926197" y="2237105"/>
                </a:lnTo>
                <a:lnTo>
                  <a:pt x="7191248" y="2257679"/>
                </a:lnTo>
                <a:lnTo>
                  <a:pt x="6473698" y="2265680"/>
                </a:lnTo>
                <a:lnTo>
                  <a:pt x="6006973" y="2264029"/>
                </a:lnTo>
                <a:lnTo>
                  <a:pt x="5108448" y="2246630"/>
                </a:lnTo>
                <a:lnTo>
                  <a:pt x="4467098" y="2222754"/>
                </a:lnTo>
                <a:lnTo>
                  <a:pt x="3665347" y="2179955"/>
                </a:lnTo>
                <a:lnTo>
                  <a:pt x="2931922" y="2130679"/>
                </a:lnTo>
                <a:lnTo>
                  <a:pt x="2592197" y="2103755"/>
                </a:lnTo>
                <a:lnTo>
                  <a:pt x="1979422" y="2046605"/>
                </a:lnTo>
                <a:lnTo>
                  <a:pt x="1233360" y="1965579"/>
                </a:lnTo>
                <a:lnTo>
                  <a:pt x="863473" y="1921129"/>
                </a:lnTo>
                <a:lnTo>
                  <a:pt x="476377" y="1867852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98252" y="0"/>
            <a:ext cx="760488" cy="120396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3054" y="667003"/>
            <a:ext cx="433133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429" y="2884741"/>
            <a:ext cx="5978525" cy="2429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aliev.R@innokam.pr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25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Машиностроительный</a:t>
            </a:r>
            <a:r>
              <a:rPr spc="-10" dirty="0"/>
              <a:t> </a:t>
            </a:r>
            <a:r>
              <a:rPr spc="-5" dirty="0"/>
              <a:t>кластер Республики</a:t>
            </a:r>
            <a:r>
              <a:rPr spc="-35" dirty="0"/>
              <a:t> </a:t>
            </a:r>
            <a:r>
              <a:rPr spc="-5" dirty="0"/>
              <a:t>Татарстан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63" y="2356104"/>
            <a:ext cx="1201674" cy="11986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39183" y="6418579"/>
            <a:ext cx="2869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Р</a:t>
            </a:r>
            <a:r>
              <a:rPr sz="1200" spc="-18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е</a:t>
            </a:r>
            <a:r>
              <a:rPr sz="1200" spc="-18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с</a:t>
            </a:r>
            <a:r>
              <a:rPr sz="1200" spc="-17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п</a:t>
            </a:r>
            <a:r>
              <a:rPr sz="1200" spc="-180" dirty="0">
                <a:latin typeface="Century Gothic"/>
                <a:cs typeface="Century Gothic"/>
              </a:rPr>
              <a:t> </a:t>
            </a:r>
            <a:r>
              <a:rPr sz="1200" spc="145" dirty="0">
                <a:latin typeface="Century Gothic"/>
                <a:cs typeface="Century Gothic"/>
              </a:rPr>
              <a:t>у</a:t>
            </a:r>
            <a:r>
              <a:rPr sz="1200" spc="140" dirty="0">
                <a:latin typeface="Century Gothic"/>
                <a:cs typeface="Century Gothic"/>
              </a:rPr>
              <a:t>б</a:t>
            </a:r>
            <a:r>
              <a:rPr sz="1200" spc="135" dirty="0">
                <a:latin typeface="Century Gothic"/>
                <a:cs typeface="Century Gothic"/>
              </a:rPr>
              <a:t>л</a:t>
            </a:r>
            <a:r>
              <a:rPr sz="1200" spc="145" dirty="0">
                <a:latin typeface="Century Gothic"/>
                <a:cs typeface="Century Gothic"/>
              </a:rPr>
              <a:t>и</a:t>
            </a:r>
            <a:r>
              <a:rPr sz="1200" dirty="0">
                <a:latin typeface="Century Gothic"/>
                <a:cs typeface="Century Gothic"/>
              </a:rPr>
              <a:t>к</a:t>
            </a:r>
            <a:r>
              <a:rPr sz="1200" spc="-18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а </a:t>
            </a:r>
            <a:r>
              <a:rPr sz="1200" spc="-60" dirty="0">
                <a:latin typeface="Century Gothic"/>
                <a:cs typeface="Century Gothic"/>
              </a:rPr>
              <a:t> </a:t>
            </a:r>
            <a:r>
              <a:rPr sz="1200" spc="145" dirty="0">
                <a:latin typeface="Century Gothic"/>
                <a:cs typeface="Century Gothic"/>
              </a:rPr>
              <a:t>Т</a:t>
            </a:r>
            <a:r>
              <a:rPr sz="1200" dirty="0">
                <a:latin typeface="Century Gothic"/>
                <a:cs typeface="Century Gothic"/>
              </a:rPr>
              <a:t>а</a:t>
            </a:r>
            <a:r>
              <a:rPr sz="1200" spc="-18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т</a:t>
            </a:r>
            <a:r>
              <a:rPr sz="1200" spc="-18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а</a:t>
            </a:r>
            <a:r>
              <a:rPr sz="1200" spc="-18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р</a:t>
            </a:r>
            <a:r>
              <a:rPr sz="1200" spc="-18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с</a:t>
            </a:r>
            <a:r>
              <a:rPr sz="1200" spc="-17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т</a:t>
            </a:r>
            <a:r>
              <a:rPr sz="1200" spc="-18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а</a:t>
            </a:r>
            <a:r>
              <a:rPr sz="1200" spc="-18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н</a:t>
            </a:r>
            <a:r>
              <a:rPr sz="1200" spc="-18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, </a:t>
            </a:r>
            <a:r>
              <a:rPr sz="1200" spc="-5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2</a:t>
            </a:r>
            <a:r>
              <a:rPr sz="1200" spc="-18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0</a:t>
            </a:r>
            <a:r>
              <a:rPr sz="1200" spc="-185" dirty="0">
                <a:latin typeface="Century Gothic"/>
                <a:cs typeface="Century Gothic"/>
              </a:rPr>
              <a:t> </a:t>
            </a:r>
            <a:r>
              <a:rPr sz="1200">
                <a:latin typeface="Century Gothic"/>
                <a:cs typeface="Century Gothic"/>
              </a:rPr>
              <a:t>2</a:t>
            </a:r>
            <a:r>
              <a:rPr sz="1200" spc="-185">
                <a:latin typeface="Century Gothic"/>
                <a:cs typeface="Century Gothic"/>
              </a:rPr>
              <a:t> </a:t>
            </a:r>
            <a:r>
              <a:rPr lang="ru-RU" sz="1200" spc="-185" dirty="0" smtClean="0">
                <a:latin typeface="Century Gothic"/>
                <a:cs typeface="Century Gothic"/>
              </a:rPr>
              <a:t>2</a:t>
            </a:r>
            <a:r>
              <a:rPr sz="1200" smtClean="0">
                <a:latin typeface="Century Gothic"/>
                <a:cs typeface="Century Gothic"/>
              </a:rPr>
              <a:t> </a:t>
            </a:r>
            <a:r>
              <a:rPr sz="1200" spc="-40" smtClean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г</a:t>
            </a:r>
            <a:r>
              <a:rPr sz="1200" spc="-18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90672" y="2247900"/>
            <a:ext cx="8640445" cy="1560195"/>
            <a:chOff x="3090672" y="2247900"/>
            <a:chExt cx="8640445" cy="15601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8020" y="2247900"/>
              <a:ext cx="8522970" cy="10096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0672" y="2798063"/>
              <a:ext cx="3172205" cy="1009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4707" y="2798063"/>
              <a:ext cx="4638294" cy="1009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04831" y="2798063"/>
              <a:ext cx="2001774" cy="10096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70834" y="2376627"/>
            <a:ext cx="8044180" cy="1125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6839">
              <a:lnSpc>
                <a:spcPct val="100299"/>
              </a:lnSpc>
              <a:spcBef>
                <a:spcPts val="90"/>
              </a:spcBef>
            </a:pPr>
            <a:r>
              <a:rPr sz="3600" dirty="0">
                <a:latin typeface="Trebuchet MS"/>
                <a:cs typeface="Trebuchet MS"/>
              </a:rPr>
              <a:t>Федеральный </a:t>
            </a:r>
            <a:r>
              <a:rPr sz="3600" spc="-5" dirty="0">
                <a:latin typeface="Trebuchet MS"/>
                <a:cs typeface="Trebuchet MS"/>
              </a:rPr>
              <a:t>экологический </a:t>
            </a:r>
            <a:r>
              <a:rPr sz="3600" dirty="0">
                <a:latin typeface="Trebuchet MS"/>
                <a:cs typeface="Trebuchet MS"/>
              </a:rPr>
              <a:t>проект </a:t>
            </a:r>
            <a:r>
              <a:rPr sz="3600" spc="-107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утилизации</a:t>
            </a:r>
            <a:r>
              <a:rPr sz="3600" spc="2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шин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во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вторичный</a:t>
            </a:r>
            <a:r>
              <a:rPr sz="3600" spc="1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каучук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7012" y="3823715"/>
            <a:ext cx="11230610" cy="2161540"/>
            <a:chOff x="477012" y="3823715"/>
            <a:chExt cx="11230610" cy="216154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9204" y="3823715"/>
              <a:ext cx="3598163" cy="2161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012" y="3823715"/>
              <a:ext cx="3398520" cy="21610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4719" y="3823715"/>
              <a:ext cx="5113020" cy="2161032"/>
            </a:xfrm>
            <a:prstGeom prst="rect">
              <a:avLst/>
            </a:prstGeom>
          </p:spPr>
        </p:pic>
      </p:grpSp>
      <p:sp>
        <p:nvSpPr>
          <p:cNvPr id="15" name="object 2"/>
          <p:cNvSpPr txBox="1"/>
          <p:nvPr/>
        </p:nvSpPr>
        <p:spPr>
          <a:xfrm>
            <a:off x="10662031" y="570992"/>
            <a:ext cx="2222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2970" y="570992"/>
            <a:ext cx="4191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lang="ru-RU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endParaRPr sz="28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3379" y="804672"/>
            <a:ext cx="7637780" cy="900430"/>
            <a:chOff x="373379" y="804672"/>
            <a:chExt cx="7637780" cy="900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79" y="804672"/>
              <a:ext cx="3012185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403" y="804672"/>
              <a:ext cx="5159502" cy="899922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99008" y="1143000"/>
          <a:ext cx="11212192" cy="525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7120"/>
                <a:gridCol w="1798954"/>
                <a:gridCol w="1619884"/>
                <a:gridCol w="1626234"/>
              </a:tblGrid>
              <a:tr h="1226185">
                <a:tc>
                  <a:txBody>
                    <a:bodyPr/>
                    <a:lstStyle/>
                    <a:p>
                      <a:pPr marL="126364">
                        <a:lnSpc>
                          <a:spcPts val="2115"/>
                        </a:lnSpc>
                      </a:pPr>
                      <a:r>
                        <a:rPr sz="3200" spc="-25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Технические</a:t>
                      </a:r>
                      <a:r>
                        <a:rPr sz="3200" spc="-70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5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характеристики</a:t>
                      </a:r>
                      <a:r>
                        <a:rPr sz="3200" spc="-70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ма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3730" algn="r">
                        <a:lnSpc>
                          <a:spcPts val="2115"/>
                        </a:lnSpc>
                      </a:pPr>
                      <a:r>
                        <a:rPr sz="3200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шины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35660"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985" marR="8509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параметра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3545" marR="413384" indent="65405">
                        <a:lnSpc>
                          <a:spcPct val="114999"/>
                        </a:lnSpc>
                        <a:spcBef>
                          <a:spcPts val="116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Единицы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Р-100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Р-200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74295" marR="850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Номинальная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производительность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кг/ч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74295" marR="850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Число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оборотов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девулканизатора</a:t>
                      </a:r>
                      <a:r>
                        <a:rPr sz="14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(измельчителя)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57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об/мин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74295" marR="850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Тип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тока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питающей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сети</a:t>
                      </a:r>
                      <a:r>
                        <a:rPr sz="14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переменный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Гц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marL="74295" marR="850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Напряжение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380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380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74295" marR="850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Потребляемая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мощность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кВт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135-160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250-300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74295" marR="850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Размер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загружаемой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крошки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мм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2-4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2-4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74295" marR="850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Давление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охлаждающей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воды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Атм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1-3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1-3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74295" marR="850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Расход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охлаждающей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воды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15315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м3/час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1,0-2,5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2,0-3,5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99008" y="2363342"/>
            <a:ext cx="11121390" cy="4044315"/>
          </a:xfrm>
          <a:custGeom>
            <a:avLst/>
            <a:gdLst/>
            <a:ahLst/>
            <a:cxnLst/>
            <a:rect l="l" t="t" r="r" b="b"/>
            <a:pathLst>
              <a:path w="11121390" h="4044315">
                <a:moveTo>
                  <a:pt x="6350" y="0"/>
                </a:moveTo>
                <a:lnTo>
                  <a:pt x="6350" y="4043807"/>
                </a:lnTo>
              </a:path>
              <a:path w="11121390" h="4044315">
                <a:moveTo>
                  <a:pt x="0" y="6350"/>
                </a:moveTo>
                <a:lnTo>
                  <a:pt x="11120983" y="6350"/>
                </a:lnTo>
              </a:path>
              <a:path w="11121390" h="4044315">
                <a:moveTo>
                  <a:pt x="0" y="4037457"/>
                </a:moveTo>
                <a:lnTo>
                  <a:pt x="11120983" y="40374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67000"/>
              <a:ext cx="4191000" cy="4191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5600"/>
              <a:ext cx="2362200" cy="2362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9076" y="5867400"/>
              <a:ext cx="990600" cy="990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9476" y="9144"/>
              <a:ext cx="1600200" cy="1600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09076" y="1676400"/>
              <a:ext cx="2819400" cy="28194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1421"/>
                  </a:lnTo>
                  <a:lnTo>
                    <a:pt x="10971022" y="1981454"/>
                  </a:lnTo>
                  <a:lnTo>
                    <a:pt x="10201148" y="2075180"/>
                  </a:lnTo>
                  <a:lnTo>
                    <a:pt x="9947148" y="2100580"/>
                  </a:lnTo>
                  <a:lnTo>
                    <a:pt x="9434322" y="2146554"/>
                  </a:lnTo>
                  <a:lnTo>
                    <a:pt x="8927973" y="2184654"/>
                  </a:lnTo>
                  <a:lnTo>
                    <a:pt x="8675497" y="2200529"/>
                  </a:lnTo>
                  <a:lnTo>
                    <a:pt x="7926197" y="2237105"/>
                  </a:lnTo>
                  <a:lnTo>
                    <a:pt x="7191248" y="2257679"/>
                  </a:lnTo>
                  <a:lnTo>
                    <a:pt x="6473698" y="2265680"/>
                  </a:lnTo>
                  <a:lnTo>
                    <a:pt x="6006973" y="2264029"/>
                  </a:lnTo>
                  <a:lnTo>
                    <a:pt x="5108448" y="2246630"/>
                  </a:lnTo>
                  <a:lnTo>
                    <a:pt x="4467098" y="2222754"/>
                  </a:lnTo>
                  <a:lnTo>
                    <a:pt x="3665347" y="2179955"/>
                  </a:lnTo>
                  <a:lnTo>
                    <a:pt x="2931922" y="2130679"/>
                  </a:lnTo>
                  <a:lnTo>
                    <a:pt x="2592197" y="2103755"/>
                  </a:lnTo>
                  <a:lnTo>
                    <a:pt x="1979422" y="2046605"/>
                  </a:lnTo>
                  <a:lnTo>
                    <a:pt x="1233360" y="1965579"/>
                  </a:lnTo>
                  <a:lnTo>
                    <a:pt x="863473" y="1921129"/>
                  </a:lnTo>
                  <a:lnTo>
                    <a:pt x="476377" y="1867852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lang="ru-RU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8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3379" y="804672"/>
            <a:ext cx="7458075" cy="900430"/>
            <a:chOff x="373379" y="804672"/>
            <a:chExt cx="7458075" cy="90043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379" y="804672"/>
              <a:ext cx="3868674" cy="8999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7891" y="804672"/>
              <a:ext cx="4123182" cy="899922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3054" y="910844"/>
            <a:ext cx="6137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EBEBEB"/>
                </a:solidFill>
              </a:rPr>
              <a:t>Инвестиционный</a:t>
            </a:r>
            <a:r>
              <a:rPr spc="-65" dirty="0">
                <a:solidFill>
                  <a:srgbClr val="EBEBEB"/>
                </a:solidFill>
              </a:rPr>
              <a:t> </a:t>
            </a:r>
            <a:r>
              <a:rPr spc="-15" dirty="0">
                <a:solidFill>
                  <a:srgbClr val="EBEBEB"/>
                </a:solidFill>
              </a:rPr>
              <a:t>потенциал</a:t>
            </a:r>
            <a:r>
              <a:rPr spc="-65" dirty="0">
                <a:solidFill>
                  <a:srgbClr val="EBEBEB"/>
                </a:solidFill>
              </a:rPr>
              <a:t> </a:t>
            </a:r>
            <a:r>
              <a:rPr dirty="0">
                <a:solidFill>
                  <a:srgbClr val="EBEBEB"/>
                </a:solidFill>
              </a:rPr>
              <a:t>про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0024" y="2486405"/>
            <a:ext cx="229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Затраты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завод: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5065" y="5433197"/>
            <a:ext cx="5918200" cy="80727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257550">
              <a:lnSpc>
                <a:spcPct val="100000"/>
              </a:lnSpc>
              <a:spcBef>
                <a:spcPts val="275"/>
              </a:spcBef>
            </a:pPr>
            <a:r>
              <a:rPr sz="1500" b="1" spc="-15" dirty="0">
                <a:latin typeface="Arial"/>
                <a:cs typeface="Arial"/>
              </a:rPr>
              <a:t>Окупаемость</a:t>
            </a:r>
            <a:r>
              <a:rPr sz="1500" b="1" spc="4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проекта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соз</a:t>
            </a:r>
            <a:endParaRPr sz="1500">
              <a:latin typeface="Arial"/>
              <a:cs typeface="Arial"/>
            </a:endParaRPr>
          </a:p>
          <a:p>
            <a:pPr marL="1842770">
              <a:lnSpc>
                <a:spcPct val="100000"/>
              </a:lnSpc>
              <a:spcBef>
                <a:spcPts val="180"/>
              </a:spcBef>
            </a:pPr>
            <a:r>
              <a:rPr sz="1500" spc="-5" dirty="0">
                <a:latin typeface="Arial"/>
                <a:cs typeface="Arial"/>
              </a:rPr>
              <a:t>для</a:t>
            </a:r>
            <a:r>
              <a:rPr sz="1500" spc="-10" dirty="0">
                <a:latin typeface="Arial"/>
                <a:cs typeface="Arial"/>
              </a:rPr>
              <a:t> производства регенерата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из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резиновой </a:t>
            </a:r>
            <a:r>
              <a:rPr sz="1500" dirty="0">
                <a:latin typeface="Arial"/>
                <a:cs typeface="Arial"/>
              </a:rPr>
              <a:t>к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09429" y="2884741"/>
          <a:ext cx="5958204" cy="242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350"/>
                <a:gridCol w="4022090"/>
                <a:gridCol w="1675764"/>
              </a:tblGrid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74930" indent="115697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машины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изготовления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модифицированного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вторичного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каучука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резиновой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крошки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600" b="1" spc="-5" dirty="0" smtClean="0">
                          <a:latin typeface="Arial"/>
                          <a:cs typeface="Arial"/>
                        </a:rPr>
                        <a:t>7,5</a:t>
                      </a:r>
                      <a:r>
                        <a:rPr sz="1600" b="1" spc="-3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млн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руб.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6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0444" marR="84455" indent="-596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Дополнительное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оборудование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инженерная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инфраструктура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600" b="1" spc="-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600" b="1" spc="-3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млн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руб.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4995" marR="83185" indent="275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ия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производству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резиновой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крошки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600" b="1" spc="-5" dirty="0" smtClean="0">
                          <a:latin typeface="Arial"/>
                          <a:cs typeface="Arial"/>
                        </a:rPr>
                        <a:t>21,5</a:t>
                      </a:r>
                      <a:r>
                        <a:rPr sz="1600" b="1" spc="-3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млн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руб.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5" smtClean="0">
                          <a:latin typeface="Arial"/>
                          <a:cs typeface="Arial"/>
                        </a:rPr>
                        <a:t>Итого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smtClean="0">
                          <a:latin typeface="Arial"/>
                          <a:cs typeface="Arial"/>
                        </a:rPr>
                        <a:t>5</a:t>
                      </a:r>
                      <a:r>
                        <a:rPr lang="ru-RU" sz="1600" b="1" spc="-5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600" b="1" spc="-3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млн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руб.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763575" y="1143000"/>
          <a:ext cx="5232398" cy="5246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5110"/>
                <a:gridCol w="2273299"/>
                <a:gridCol w="173989"/>
              </a:tblGrid>
              <a:tr h="2583180">
                <a:tc>
                  <a:txBody>
                    <a:bodyPr/>
                    <a:lstStyle/>
                    <a:p>
                      <a:pPr marR="113030">
                        <a:lnSpc>
                          <a:spcPts val="2115"/>
                        </a:lnSpc>
                      </a:pPr>
                      <a:r>
                        <a:rPr sz="3200" spc="-5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екта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smtClean="0">
                          <a:latin typeface="Arial"/>
                          <a:cs typeface="Arial"/>
                        </a:rPr>
                        <a:t>Окупаемость: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125220" marR="11303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чистый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доход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04595" marR="113030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машины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240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000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руб/мес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53745"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чистый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доход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2032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линии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293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000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руб/мес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Итого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201930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чистого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дохода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533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000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руб/мес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1059180">
                <a:tc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данию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завода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500">
                          <a:latin typeface="Arial"/>
                          <a:cs typeface="Arial"/>
                        </a:rPr>
                        <a:t>рошки</a:t>
                      </a:r>
                      <a:r>
                        <a:rPr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smtClean="0">
                          <a:latin typeface="Arial"/>
                          <a:cs typeface="Arial"/>
                        </a:rPr>
                        <a:t>составляет</a:t>
                      </a:r>
                      <a:r>
                        <a:rPr sz="1500" smtClean="0">
                          <a:latin typeface="Arial"/>
                          <a:cs typeface="Arial"/>
                        </a:rPr>
                        <a:t>–</a:t>
                      </a:r>
                      <a:r>
                        <a:rPr sz="1500" b="1" smtClean="0">
                          <a:latin typeface="Arial"/>
                          <a:cs typeface="Arial"/>
                        </a:rPr>
                        <a:t>1,</a:t>
                      </a:r>
                      <a:r>
                        <a:rPr lang="ru-RU" sz="1500" b="1" dirty="0" smtClean="0">
                          <a:latin typeface="Arial"/>
                          <a:cs typeface="Arial"/>
                        </a:rPr>
                        <a:t>8–</a:t>
                      </a:r>
                      <a:r>
                        <a:rPr sz="1500" b="1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500" b="1" dirty="0" smtClean="0">
                          <a:latin typeface="Arial"/>
                          <a:cs typeface="Arial"/>
                        </a:rPr>
                        <a:t> года</a:t>
                      </a:r>
                      <a:r>
                        <a:rPr sz="1500" b="1" spc="-40" smtClean="0"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50"/>
                        </a:lnSpc>
                      </a:pPr>
                      <a:r>
                        <a:rPr sz="1500" spc="395" smtClean="0">
                          <a:latin typeface="Arial"/>
                          <a:cs typeface="Arial"/>
                        </a:rPr>
                        <a:t> 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214985" y="2881502"/>
            <a:ext cx="5960745" cy="0"/>
          </a:xfrm>
          <a:custGeom>
            <a:avLst/>
            <a:gdLst/>
            <a:ahLst/>
            <a:cxnLst/>
            <a:rect l="l" t="t" r="r" b="b"/>
            <a:pathLst>
              <a:path w="5960745">
                <a:moveTo>
                  <a:pt x="0" y="0"/>
                </a:moveTo>
                <a:lnTo>
                  <a:pt x="596051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4985" y="5315711"/>
            <a:ext cx="5960745" cy="0"/>
          </a:xfrm>
          <a:custGeom>
            <a:avLst/>
            <a:gdLst/>
            <a:ahLst/>
            <a:cxnLst/>
            <a:rect l="l" t="t" r="r" b="b"/>
            <a:pathLst>
              <a:path w="5960745">
                <a:moveTo>
                  <a:pt x="0" y="0"/>
                </a:moveTo>
                <a:lnTo>
                  <a:pt x="596051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68338" y="2887979"/>
            <a:ext cx="5121910" cy="0"/>
          </a:xfrm>
          <a:custGeom>
            <a:avLst/>
            <a:gdLst/>
            <a:ahLst/>
            <a:cxnLst/>
            <a:rect l="l" t="t" r="r" b="b"/>
            <a:pathLst>
              <a:path w="5121909">
                <a:moveTo>
                  <a:pt x="0" y="0"/>
                </a:moveTo>
                <a:lnTo>
                  <a:pt x="512165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68338" y="5315711"/>
            <a:ext cx="5121910" cy="0"/>
          </a:xfrm>
          <a:custGeom>
            <a:avLst/>
            <a:gdLst/>
            <a:ahLst/>
            <a:cxnLst/>
            <a:rect l="l" t="t" r="r" b="b"/>
            <a:pathLst>
              <a:path w="5121909">
                <a:moveTo>
                  <a:pt x="0" y="0"/>
                </a:moveTo>
                <a:lnTo>
                  <a:pt x="512165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lang="ru-RU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910844"/>
            <a:ext cx="3077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BEBEB"/>
                </a:solidFill>
              </a:rPr>
              <a:t>Эффективность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61416" y="3137916"/>
            <a:ext cx="1812289" cy="1452880"/>
            <a:chOff x="661416" y="3137916"/>
            <a:chExt cx="1812289" cy="1452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2" y="3144012"/>
              <a:ext cx="1799844" cy="14401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4464" y="3140964"/>
              <a:ext cx="1805939" cy="1446530"/>
            </a:xfrm>
            <a:custGeom>
              <a:avLst/>
              <a:gdLst/>
              <a:ahLst/>
              <a:cxnLst/>
              <a:rect l="l" t="t" r="r" b="b"/>
              <a:pathLst>
                <a:path w="1805939" h="1446529">
                  <a:moveTo>
                    <a:pt x="0" y="1446276"/>
                  </a:moveTo>
                  <a:lnTo>
                    <a:pt x="1805939" y="1446276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144627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7116" y="4881371"/>
            <a:ext cx="2040889" cy="534121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60325" algn="ctr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Тонна крошки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 smtClean="0">
                <a:latin typeface="Arial"/>
                <a:cs typeface="Arial"/>
              </a:rPr>
              <a:t>12</a:t>
            </a:r>
            <a:r>
              <a:rPr sz="1600" b="1" spc="-30" smtClean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тыс.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64635" y="3144011"/>
            <a:ext cx="1812289" cy="1233170"/>
            <a:chOff x="3564635" y="3144011"/>
            <a:chExt cx="1812289" cy="12331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0731" y="3150107"/>
              <a:ext cx="1799843" cy="12207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67683" y="3147059"/>
              <a:ext cx="1805939" cy="1226820"/>
            </a:xfrm>
            <a:custGeom>
              <a:avLst/>
              <a:gdLst/>
              <a:ahLst/>
              <a:cxnLst/>
              <a:rect l="l" t="t" r="r" b="b"/>
              <a:pathLst>
                <a:path w="1805939" h="1226820">
                  <a:moveTo>
                    <a:pt x="0" y="1226820"/>
                  </a:moveTo>
                  <a:lnTo>
                    <a:pt x="1805939" y="1226820"/>
                  </a:lnTo>
                  <a:lnTo>
                    <a:pt x="1805939" y="0"/>
                  </a:lnTo>
                  <a:lnTo>
                    <a:pt x="0" y="0"/>
                  </a:lnTo>
                  <a:lnTo>
                    <a:pt x="0" y="122682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50335" y="4604003"/>
            <a:ext cx="2040889" cy="780342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87045" marR="478155" algn="ctr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latin typeface="Arial"/>
                <a:cs typeface="Arial"/>
              </a:rPr>
              <a:t>Накла</a:t>
            </a:r>
            <a:r>
              <a:rPr sz="1600" dirty="0">
                <a:latin typeface="Arial"/>
                <a:cs typeface="Arial"/>
              </a:rPr>
              <a:t>д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ые  затраты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 smtClean="0">
                <a:latin typeface="Arial"/>
                <a:cs typeface="Arial"/>
              </a:rPr>
              <a:t>14</a:t>
            </a:r>
            <a:r>
              <a:rPr sz="1600" b="1" spc="-30" smtClean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тыс.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311" y="5625795"/>
            <a:ext cx="11018520" cy="1138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Рыночная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стоимость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регенерата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>
                <a:latin typeface="Calibri"/>
                <a:cs typeface="Calibri"/>
              </a:rPr>
              <a:t>~</a:t>
            </a:r>
            <a:r>
              <a:rPr sz="2000" b="1" smtClean="0">
                <a:latin typeface="Arial"/>
                <a:cs typeface="Arial"/>
              </a:rPr>
              <a:t>4</a:t>
            </a:r>
            <a:r>
              <a:rPr lang="ru-RU" sz="2000" b="1" dirty="0" smtClean="0">
                <a:latin typeface="Arial"/>
                <a:cs typeface="Arial"/>
              </a:rPr>
              <a:t>5</a:t>
            </a:r>
            <a:r>
              <a:rPr sz="2000" b="1" spc="5" smtClean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тысяч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рублей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за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тонну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Arial"/>
              <a:cs typeface="Arial"/>
            </a:endParaRPr>
          </a:p>
          <a:p>
            <a:pPr algn="ctr">
              <a:lnSpc>
                <a:spcPts val="1895"/>
              </a:lnSpc>
            </a:pPr>
            <a:r>
              <a:rPr sz="1600" spc="-5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расчет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эффективности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проекта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не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включен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дополнительный</a:t>
            </a:r>
            <a:r>
              <a:rPr sz="1600" spc="65">
                <a:latin typeface="Arial"/>
                <a:cs typeface="Arial"/>
              </a:rPr>
              <a:t> </a:t>
            </a:r>
            <a:r>
              <a:rPr sz="1600" spc="-20" smtClean="0">
                <a:latin typeface="Arial"/>
                <a:cs typeface="Arial"/>
              </a:rPr>
              <a:t>доход</a:t>
            </a:r>
            <a:r>
              <a:rPr lang="ru-RU" sz="1600" spc="-20" dirty="0" smtClean="0">
                <a:latin typeface="Arial"/>
                <a:cs typeface="Arial"/>
              </a:rPr>
              <a:t> </a:t>
            </a:r>
            <a:r>
              <a:rPr sz="1600" spc="-25" smtClean="0">
                <a:latin typeface="Arial"/>
                <a:cs typeface="Arial"/>
              </a:rPr>
              <a:t>от</a:t>
            </a:r>
            <a:r>
              <a:rPr sz="1600" spc="15" smtClean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получения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утилизационного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сбора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покрышек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(</a:t>
            </a:r>
            <a:r>
              <a:rPr sz="1600" spc="-5">
                <a:latin typeface="Calibri"/>
                <a:cs typeface="Calibri"/>
              </a:rPr>
              <a:t>~</a:t>
            </a:r>
            <a:r>
              <a:rPr sz="1600" spc="-5" smtClean="0">
                <a:latin typeface="Arial"/>
                <a:cs typeface="Arial"/>
              </a:rPr>
              <a:t>7,1</a:t>
            </a:r>
            <a:r>
              <a:rPr lang="ru-RU" sz="1600" spc="-5" dirty="0" smtClean="0">
                <a:latin typeface="Arial"/>
                <a:cs typeface="Arial"/>
              </a:rPr>
              <a:t>1</a:t>
            </a:r>
            <a:r>
              <a:rPr sz="1600" spc="3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тыс.руб./т),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от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продажи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металлических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текстильных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отходов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36664" y="3144011"/>
            <a:ext cx="1812289" cy="1233170"/>
            <a:chOff x="6836664" y="3144011"/>
            <a:chExt cx="1812289" cy="123317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60" y="3150107"/>
              <a:ext cx="1799844" cy="12207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39712" y="3147059"/>
              <a:ext cx="1805939" cy="1226820"/>
            </a:xfrm>
            <a:custGeom>
              <a:avLst/>
              <a:gdLst/>
              <a:ahLst/>
              <a:cxnLst/>
              <a:rect l="l" t="t" r="r" b="b"/>
              <a:pathLst>
                <a:path w="1805940" h="1226820">
                  <a:moveTo>
                    <a:pt x="0" y="1226820"/>
                  </a:moveTo>
                  <a:lnTo>
                    <a:pt x="1805940" y="1226820"/>
                  </a:lnTo>
                  <a:lnTo>
                    <a:pt x="1805940" y="0"/>
                  </a:lnTo>
                  <a:lnTo>
                    <a:pt x="0" y="0"/>
                  </a:lnTo>
                  <a:lnTo>
                    <a:pt x="0" y="122682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52259" y="4602479"/>
            <a:ext cx="2182495" cy="780983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64160" marR="257810" indent="56515" algn="ctr">
              <a:lnSpc>
                <a:spcPct val="100000"/>
              </a:lnSpc>
              <a:spcBef>
                <a:spcPts val="330"/>
              </a:spcBef>
            </a:pPr>
            <a:r>
              <a:rPr sz="1600" spc="-10" dirty="0">
                <a:latin typeface="Arial"/>
                <a:cs typeface="Arial"/>
              </a:rPr>
              <a:t>Себестоимость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регенерата </a:t>
            </a:r>
            <a:r>
              <a:rPr sz="1600" spc="-5" dirty="0">
                <a:latin typeface="Arial"/>
                <a:cs typeface="Arial"/>
              </a:rPr>
              <a:t>за 1 </a:t>
            </a:r>
            <a:r>
              <a:rPr sz="1600" spc="-5">
                <a:latin typeface="Arial"/>
                <a:cs typeface="Arial"/>
              </a:rPr>
              <a:t>т </a:t>
            </a:r>
            <a:r>
              <a:rPr sz="1600" spc="-430">
                <a:latin typeface="Arial"/>
                <a:cs typeface="Arial"/>
              </a:rPr>
              <a:t> </a:t>
            </a:r>
            <a:r>
              <a:rPr lang="ru-RU" sz="1600" spc="-430" dirty="0" smtClean="0">
                <a:latin typeface="Arial"/>
                <a:cs typeface="Arial"/>
              </a:rPr>
              <a:t>2        6  </a:t>
            </a:r>
            <a:r>
              <a:rPr sz="1600" b="1" spc="-20" smtClean="0">
                <a:latin typeface="Arial"/>
                <a:cs typeface="Arial"/>
              </a:rPr>
              <a:t> </a:t>
            </a:r>
            <a:r>
              <a:rPr lang="ru-RU" sz="1600" b="1" spc="-20" dirty="0" smtClean="0">
                <a:latin typeface="Arial"/>
                <a:cs typeface="Arial"/>
              </a:rPr>
              <a:t>  </a:t>
            </a:r>
            <a:r>
              <a:rPr sz="1600" b="1" spc="-10" smtClean="0">
                <a:latin typeface="Arial"/>
                <a:cs typeface="Arial"/>
              </a:rPr>
              <a:t>тыс</a:t>
            </a:r>
            <a:r>
              <a:rPr sz="1600" b="1" spc="-10" dirty="0">
                <a:latin typeface="Arial"/>
                <a:cs typeface="Arial"/>
              </a:rPr>
              <a:t>.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8468" y="2482087"/>
            <a:ext cx="115493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latin typeface="Arial"/>
                <a:cs typeface="Arial"/>
              </a:rPr>
              <a:t>Расчёт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доходов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переработки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резиновой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крошки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в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регенерат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на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примере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тонны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крошки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21011" y="4849367"/>
            <a:ext cx="2216150" cy="585470"/>
          </a:xfrm>
          <a:custGeom>
            <a:avLst/>
            <a:gdLst/>
            <a:ahLst/>
            <a:cxnLst/>
            <a:rect l="l" t="t" r="r" b="b"/>
            <a:pathLst>
              <a:path w="2216150" h="585470">
                <a:moveTo>
                  <a:pt x="0" y="585215"/>
                </a:moveTo>
                <a:lnTo>
                  <a:pt x="2215896" y="585215"/>
                </a:lnTo>
                <a:lnTo>
                  <a:pt x="2215896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725025" y="4878704"/>
            <a:ext cx="20110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513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Окупаемость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машины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1,5-2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года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823704" y="3137916"/>
            <a:ext cx="1812289" cy="1452880"/>
            <a:chOff x="9823704" y="3137916"/>
            <a:chExt cx="1812289" cy="145288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29800" y="3144012"/>
              <a:ext cx="1799844" cy="144018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826752" y="3140964"/>
              <a:ext cx="1805939" cy="1446530"/>
            </a:xfrm>
            <a:custGeom>
              <a:avLst/>
              <a:gdLst/>
              <a:ahLst/>
              <a:cxnLst/>
              <a:rect l="l" t="t" r="r" b="b"/>
              <a:pathLst>
                <a:path w="1805940" h="1446529">
                  <a:moveTo>
                    <a:pt x="0" y="1446276"/>
                  </a:moveTo>
                  <a:lnTo>
                    <a:pt x="1805940" y="1446276"/>
                  </a:lnTo>
                  <a:lnTo>
                    <a:pt x="1805940" y="0"/>
                  </a:lnTo>
                  <a:lnTo>
                    <a:pt x="0" y="0"/>
                  </a:lnTo>
                  <a:lnTo>
                    <a:pt x="0" y="144627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lang="ru-RU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Открытие</a:t>
            </a:r>
            <a:r>
              <a:rPr spc="-85" dirty="0"/>
              <a:t> </a:t>
            </a:r>
            <a:r>
              <a:rPr spc="-15" dirty="0"/>
              <a:t>производств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054" y="1154379"/>
            <a:ext cx="56502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рамках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реализации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6742938"/>
            <a:ext cx="12191365" cy="115570"/>
          </a:xfrm>
          <a:custGeom>
            <a:avLst/>
            <a:gdLst/>
            <a:ahLst/>
            <a:cxnLst/>
            <a:rect l="l" t="t" r="r" b="b"/>
            <a:pathLst>
              <a:path w="12191365" h="115570">
                <a:moveTo>
                  <a:pt x="12191238" y="0"/>
                </a:moveTo>
                <a:lnTo>
                  <a:pt x="0" y="0"/>
                </a:lnTo>
                <a:lnTo>
                  <a:pt x="0" y="115059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296" y="2643251"/>
            <a:ext cx="2796540" cy="22860"/>
          </a:xfrm>
          <a:custGeom>
            <a:avLst/>
            <a:gdLst/>
            <a:ahLst/>
            <a:cxnLst/>
            <a:rect l="l" t="t" r="r" b="b"/>
            <a:pathLst>
              <a:path w="2796540" h="22860">
                <a:moveTo>
                  <a:pt x="2796527" y="0"/>
                </a:moveTo>
                <a:lnTo>
                  <a:pt x="0" y="0"/>
                </a:lnTo>
                <a:lnTo>
                  <a:pt x="0" y="22860"/>
                </a:lnTo>
                <a:lnTo>
                  <a:pt x="2796527" y="22860"/>
                </a:lnTo>
                <a:lnTo>
                  <a:pt x="2796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7787" y="2282615"/>
            <a:ext cx="4536440" cy="1115049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1871980" algn="l"/>
              </a:tabLst>
            </a:pPr>
            <a:r>
              <a:rPr sz="1800" b="1" spc="-5" dirty="0">
                <a:latin typeface="Trebuchet MS"/>
                <a:cs typeface="Trebuchet MS"/>
              </a:rPr>
              <a:t>Реализованные	проекты: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latin typeface="Trebuchet MS"/>
                <a:cs typeface="Trebuchet MS"/>
              </a:rPr>
              <a:t>1</a:t>
            </a:r>
            <a:r>
              <a:rPr sz="1800" spc="-5">
                <a:latin typeface="Trebuchet MS"/>
                <a:cs typeface="Trebuchet MS"/>
              </a:rPr>
              <a:t>.</a:t>
            </a:r>
            <a:r>
              <a:rPr sz="1800" spc="-10">
                <a:latin typeface="Trebuchet MS"/>
                <a:cs typeface="Trebuchet MS"/>
              </a:rPr>
              <a:t> </a:t>
            </a:r>
            <a:r>
              <a:rPr lang="ru-RU" sz="1800" spc="-10" dirty="0" smtClean="0">
                <a:latin typeface="Trebuchet MS"/>
                <a:cs typeface="Trebuchet MS"/>
              </a:rPr>
              <a:t>Россия</a:t>
            </a:r>
            <a:r>
              <a:rPr sz="1800" smtClean="0">
                <a:latin typeface="Trebuchet MS"/>
                <a:cs typeface="Trebuchet MS"/>
              </a:rPr>
              <a:t>,</a:t>
            </a:r>
            <a:r>
              <a:rPr sz="1800" spc="-30" smtClean="0">
                <a:latin typeface="Trebuchet MS"/>
                <a:cs typeface="Trebuchet MS"/>
              </a:rPr>
              <a:t> </a:t>
            </a:r>
            <a:r>
              <a:rPr lang="ru-RU" sz="1800" spc="-5" dirty="0" smtClean="0">
                <a:latin typeface="Trebuchet MS"/>
                <a:cs typeface="Trebuchet MS"/>
              </a:rPr>
              <a:t>Екатеринбург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787" y="3105403"/>
            <a:ext cx="295592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2.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Россия</a:t>
            </a:r>
            <a:r>
              <a:rPr sz="1800">
                <a:latin typeface="Trebuchet MS"/>
                <a:cs typeface="Trebuchet MS"/>
              </a:rPr>
              <a:t>,</a:t>
            </a:r>
            <a:r>
              <a:rPr sz="1800" spc="-50">
                <a:latin typeface="Trebuchet MS"/>
                <a:cs typeface="Trebuchet MS"/>
              </a:rPr>
              <a:t> </a:t>
            </a:r>
            <a:r>
              <a:rPr lang="ru-RU" sz="1800" spc="-5" dirty="0" smtClean="0">
                <a:latin typeface="Trebuchet MS"/>
                <a:cs typeface="Trebuchet MS"/>
              </a:rPr>
              <a:t>Ярославль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786" y="3379470"/>
            <a:ext cx="3810813" cy="748922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819"/>
              </a:spcBef>
              <a:buAutoNum type="arabicPeriod" startAt="3"/>
              <a:tabLst>
                <a:tab pos="285115" algn="l"/>
              </a:tabLst>
            </a:pPr>
            <a:r>
              <a:rPr sz="1800" dirty="0">
                <a:latin typeface="Trebuchet MS"/>
                <a:cs typeface="Trebuchet MS"/>
              </a:rPr>
              <a:t>Россия,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Ростовская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область</a:t>
            </a:r>
            <a:endParaRPr sz="1800">
              <a:latin typeface="Trebuchet MS"/>
              <a:cs typeface="Trebuchet MS"/>
            </a:endParaRPr>
          </a:p>
          <a:p>
            <a:pPr marL="284480" indent="-272415">
              <a:lnSpc>
                <a:spcPct val="100000"/>
              </a:lnSpc>
              <a:spcBef>
                <a:spcPts val="720"/>
              </a:spcBef>
              <a:buAutoNum type="arabicPeriod" startAt="3"/>
              <a:tabLst>
                <a:tab pos="285115" algn="l"/>
              </a:tabLst>
            </a:pPr>
            <a:r>
              <a:rPr sz="1800" dirty="0">
                <a:latin typeface="Trebuchet MS"/>
                <a:cs typeface="Trebuchet MS"/>
              </a:rPr>
              <a:t>Россия</a:t>
            </a:r>
            <a:r>
              <a:rPr sz="1800">
                <a:latin typeface="Trebuchet MS"/>
                <a:cs typeface="Trebuchet MS"/>
              </a:rPr>
              <a:t>,</a:t>
            </a:r>
            <a:r>
              <a:rPr sz="1800" spc="-75">
                <a:latin typeface="Trebuchet MS"/>
                <a:cs typeface="Trebuchet MS"/>
              </a:rPr>
              <a:t> </a:t>
            </a:r>
            <a:r>
              <a:rPr lang="ru-RU" sz="1800" spc="-5" dirty="0" smtClean="0">
                <a:latin typeface="Trebuchet MS"/>
                <a:cs typeface="Trebuchet MS"/>
              </a:rPr>
              <a:t>Ставропольский край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787" y="4202938"/>
            <a:ext cx="3548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5.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>
                <a:latin typeface="Trebuchet MS"/>
                <a:cs typeface="Trebuchet MS"/>
              </a:rPr>
              <a:t>Россия</a:t>
            </a:r>
            <a:r>
              <a:rPr sz="1800" smtClean="0">
                <a:latin typeface="Trebuchet MS"/>
                <a:cs typeface="Trebuchet MS"/>
              </a:rPr>
              <a:t>,</a:t>
            </a:r>
            <a:r>
              <a:rPr lang="ru-RU" dirty="0">
                <a:latin typeface="Trebuchet MS"/>
                <a:cs typeface="Trebuchet MS"/>
              </a:rPr>
              <a:t> Республика</a:t>
            </a:r>
            <a:r>
              <a:rPr lang="ru-RU" spc="-50" dirty="0">
                <a:latin typeface="Trebuchet MS"/>
                <a:cs typeface="Trebuchet MS"/>
              </a:rPr>
              <a:t> </a:t>
            </a:r>
            <a:r>
              <a:rPr lang="ru-RU" spc="-5" dirty="0">
                <a:latin typeface="Trebuchet MS"/>
                <a:cs typeface="Trebuchet MS"/>
              </a:rPr>
              <a:t>Татарстан</a:t>
            </a:r>
            <a:r>
              <a:rPr sz="1800" spc="-50" smtClean="0">
                <a:latin typeface="Trebuchet MS"/>
                <a:cs typeface="Trebuchet MS"/>
              </a:rPr>
              <a:t> 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296" y="4838065"/>
            <a:ext cx="3491865" cy="22860"/>
          </a:xfrm>
          <a:custGeom>
            <a:avLst/>
            <a:gdLst/>
            <a:ahLst/>
            <a:cxnLst/>
            <a:rect l="l" t="t" r="r" b="b"/>
            <a:pathLst>
              <a:path w="3491865" h="22860">
                <a:moveTo>
                  <a:pt x="3491471" y="0"/>
                </a:moveTo>
                <a:lnTo>
                  <a:pt x="0" y="0"/>
                </a:lnTo>
                <a:lnTo>
                  <a:pt x="0" y="22860"/>
                </a:lnTo>
                <a:lnTo>
                  <a:pt x="3491471" y="22860"/>
                </a:lnTo>
                <a:lnTo>
                  <a:pt x="3491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7787" y="4569079"/>
            <a:ext cx="3601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Проекты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на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стадии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реализации: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787" y="4843145"/>
            <a:ext cx="3702050" cy="111568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285115" algn="l"/>
              </a:tabLst>
            </a:pPr>
            <a:r>
              <a:rPr sz="1800" dirty="0">
                <a:latin typeface="Trebuchet MS"/>
                <a:cs typeface="Trebuchet MS"/>
              </a:rPr>
              <a:t>Россия</a:t>
            </a:r>
            <a:r>
              <a:rPr sz="1800">
                <a:latin typeface="Trebuchet MS"/>
                <a:cs typeface="Trebuchet MS"/>
              </a:rPr>
              <a:t>,</a:t>
            </a:r>
            <a:r>
              <a:rPr sz="1800" spc="-65">
                <a:latin typeface="Trebuchet MS"/>
                <a:cs typeface="Trebuchet MS"/>
              </a:rPr>
              <a:t> </a:t>
            </a:r>
            <a:r>
              <a:rPr lang="ru-RU" sz="1800" spc="-65" dirty="0" smtClean="0">
                <a:latin typeface="Trebuchet MS"/>
                <a:cs typeface="Trebuchet MS"/>
              </a:rPr>
              <a:t>Калужская область</a:t>
            </a:r>
            <a:endParaRPr sz="1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285750" algn="l"/>
              </a:tabLst>
            </a:pPr>
            <a:r>
              <a:rPr sz="1800" dirty="0">
                <a:latin typeface="Trebuchet MS"/>
                <a:cs typeface="Trebuchet MS"/>
              </a:rPr>
              <a:t>Республика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Беларусь,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Бобруйск</a:t>
            </a:r>
            <a:endParaRPr sz="1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285750" algn="l"/>
              </a:tabLst>
            </a:pPr>
            <a:r>
              <a:rPr sz="1800" dirty="0">
                <a:latin typeface="Trebuchet MS"/>
                <a:cs typeface="Trebuchet MS"/>
              </a:rPr>
              <a:t>Россия</a:t>
            </a:r>
            <a:r>
              <a:rPr sz="1800">
                <a:latin typeface="Trebuchet MS"/>
                <a:cs typeface="Trebuchet MS"/>
              </a:rPr>
              <a:t>,</a:t>
            </a:r>
            <a:r>
              <a:rPr sz="1800" spc="-60">
                <a:latin typeface="Trebuchet MS"/>
                <a:cs typeface="Trebuchet MS"/>
              </a:rPr>
              <a:t> </a:t>
            </a:r>
            <a:r>
              <a:rPr lang="ru-RU" sz="1800" spc="-60" dirty="0" smtClean="0">
                <a:latin typeface="Trebuchet MS"/>
                <a:cs typeface="Trebuchet MS"/>
              </a:rPr>
              <a:t>Краснодарский край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94988" y="2060446"/>
            <a:ext cx="8033384" cy="4798060"/>
            <a:chOff x="4094988" y="2060446"/>
            <a:chExt cx="8033384" cy="479806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4988" y="2060446"/>
              <a:ext cx="8033004" cy="47975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6840" y="3265919"/>
              <a:ext cx="523493" cy="2888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5836" y="3265919"/>
              <a:ext cx="220230" cy="2888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1555" y="3265919"/>
              <a:ext cx="814577" cy="28881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265801" y="3293745"/>
            <a:ext cx="1061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C000"/>
                </a:solidFill>
                <a:latin typeface="Trebuchet MS"/>
                <a:cs typeface="Trebuchet MS"/>
              </a:rPr>
              <a:t>Санкт-Петербург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28971" y="3189732"/>
            <a:ext cx="2704465" cy="1769110"/>
            <a:chOff x="4728971" y="3189732"/>
            <a:chExt cx="2704465" cy="176911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0031" y="3189732"/>
              <a:ext cx="134111" cy="1341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8971" y="4501883"/>
              <a:ext cx="587501" cy="28881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1975" y="4501883"/>
              <a:ext cx="220230" cy="2888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7695" y="4501883"/>
              <a:ext cx="316242" cy="2888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9427" y="4501883"/>
              <a:ext cx="220230" cy="28881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5147" y="4501883"/>
              <a:ext cx="482346" cy="28881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9367" y="4450080"/>
              <a:ext cx="134111" cy="1341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68339" y="4408919"/>
              <a:ext cx="998982" cy="28881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7211" y="4337304"/>
              <a:ext cx="134111" cy="1341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16039" y="4669523"/>
              <a:ext cx="1017269" cy="28881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4911" y="4597908"/>
              <a:ext cx="134111" cy="1341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28843" y="4160507"/>
              <a:ext cx="761238" cy="28881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773803" y="4189222"/>
            <a:ext cx="2606040" cy="68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C000"/>
                </a:solidFill>
                <a:latin typeface="Trebuchet MS"/>
                <a:cs typeface="Trebuchet MS"/>
              </a:rPr>
              <a:t>Нахабино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</a:pPr>
            <a:r>
              <a:rPr sz="1000" b="1" spc="-10" dirty="0">
                <a:solidFill>
                  <a:srgbClr val="FFC000"/>
                </a:solidFill>
                <a:latin typeface="Trebuchet MS"/>
                <a:cs typeface="Trebuchet MS"/>
              </a:rPr>
              <a:t>Ростов-на-Дону</a:t>
            </a:r>
            <a:r>
              <a:rPr sz="1000" b="1" spc="355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500" b="1" spc="-15" baseline="41666" dirty="0">
                <a:solidFill>
                  <a:srgbClr val="FFC000"/>
                </a:solidFill>
                <a:latin typeface="Trebuchet MS"/>
                <a:cs typeface="Trebuchet MS"/>
              </a:rPr>
              <a:t>Менделеевск</a:t>
            </a:r>
            <a:endParaRPr sz="1500" baseline="41666">
              <a:latin typeface="Trebuchet MS"/>
              <a:cs typeface="Trebuchet MS"/>
            </a:endParaRPr>
          </a:p>
          <a:p>
            <a:pPr marL="1724025">
              <a:lnSpc>
                <a:spcPct val="100000"/>
              </a:lnSpc>
              <a:spcBef>
                <a:spcPts val="120"/>
              </a:spcBef>
            </a:pPr>
            <a:r>
              <a:rPr sz="1000" b="1" spc="-10" dirty="0">
                <a:solidFill>
                  <a:srgbClr val="FFC000"/>
                </a:solidFill>
                <a:latin typeface="Trebuchet MS"/>
                <a:cs typeface="Trebuchet MS"/>
              </a:rPr>
              <a:t>Екатеринбург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7715" y="4090415"/>
            <a:ext cx="134111" cy="13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lang="ru-RU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667003"/>
            <a:ext cx="59550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Дополнительное оборудование </a:t>
            </a:r>
            <a:r>
              <a:rPr spc="-875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spc="-15" dirty="0"/>
              <a:t>открытия производства</a:t>
            </a:r>
          </a:p>
        </p:txBody>
      </p:sp>
      <p:sp>
        <p:nvSpPr>
          <p:cNvPr id="4" name="object 4"/>
          <p:cNvSpPr/>
          <p:nvPr/>
        </p:nvSpPr>
        <p:spPr>
          <a:xfrm>
            <a:off x="761" y="6742938"/>
            <a:ext cx="12191365" cy="115570"/>
          </a:xfrm>
          <a:custGeom>
            <a:avLst/>
            <a:gdLst/>
            <a:ahLst/>
            <a:cxnLst/>
            <a:rect l="l" t="t" r="r" b="b"/>
            <a:pathLst>
              <a:path w="12191365" h="115570">
                <a:moveTo>
                  <a:pt x="12191238" y="0"/>
                </a:moveTo>
                <a:lnTo>
                  <a:pt x="0" y="0"/>
                </a:lnTo>
                <a:lnTo>
                  <a:pt x="0" y="115059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903" y="2432684"/>
            <a:ext cx="3476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785" marR="5080" indent="-5537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Комплекс </a:t>
            </a:r>
            <a:r>
              <a:rPr sz="1800" b="1" dirty="0">
                <a:latin typeface="Arial"/>
                <a:cs typeface="Arial"/>
              </a:rPr>
              <a:t>по </a:t>
            </a:r>
            <a:r>
              <a:rPr sz="1800" b="1" spc="-10" dirty="0">
                <a:latin typeface="Arial"/>
                <a:cs typeface="Arial"/>
              </a:rPr>
              <a:t>переработке </a:t>
            </a:r>
            <a:r>
              <a:rPr sz="1800" b="1" spc="-15" dirty="0">
                <a:latin typeface="Arial"/>
                <a:cs typeface="Arial"/>
              </a:rPr>
              <a:t>шин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10" dirty="0">
                <a:latin typeface="Arial"/>
                <a:cs typeface="Arial"/>
              </a:rPr>
              <a:t> резиновую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крошку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5695" y="3142488"/>
            <a:ext cx="2974975" cy="1990725"/>
            <a:chOff x="615695" y="3142488"/>
            <a:chExt cx="2974975" cy="19907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39" y="3151632"/>
              <a:ext cx="2956560" cy="19720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0267" y="3147060"/>
              <a:ext cx="2966085" cy="1981200"/>
            </a:xfrm>
            <a:custGeom>
              <a:avLst/>
              <a:gdLst/>
              <a:ahLst/>
              <a:cxnLst/>
              <a:rect l="l" t="t" r="r" b="b"/>
              <a:pathLst>
                <a:path w="2966085" h="1981200">
                  <a:moveTo>
                    <a:pt x="0" y="1981200"/>
                  </a:moveTo>
                  <a:lnTo>
                    <a:pt x="2965704" y="1981200"/>
                  </a:lnTo>
                  <a:lnTo>
                    <a:pt x="2965704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9920" y="5194808"/>
            <a:ext cx="37465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040" marR="315595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/>
                <a:cs typeface="Arial"/>
              </a:rPr>
              <a:t>Производительность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комплекса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построенного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по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принципу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механического</a:t>
            </a:r>
            <a:r>
              <a:rPr sz="1600" spc="65">
                <a:latin typeface="Arial"/>
                <a:cs typeface="Arial"/>
              </a:rPr>
              <a:t> </a:t>
            </a:r>
            <a:r>
              <a:rPr lang="ru-RU" sz="1600" spc="65" dirty="0" smtClean="0">
                <a:latin typeface="Arial"/>
                <a:cs typeface="Arial"/>
              </a:rPr>
              <a:t> </a:t>
            </a:r>
            <a:r>
              <a:rPr sz="1600" spc="-20" smtClean="0">
                <a:latin typeface="Arial"/>
                <a:cs typeface="Arial"/>
              </a:rPr>
              <a:t>измельчения</a:t>
            </a:r>
            <a:r>
              <a:rPr sz="1600" spc="6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—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500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кг\час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по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сырью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5">
                <a:latin typeface="Arial"/>
                <a:cs typeface="Arial"/>
              </a:rPr>
              <a:t>или</a:t>
            </a:r>
            <a:r>
              <a:rPr sz="1600" spc="30">
                <a:latin typeface="Arial"/>
                <a:cs typeface="Arial"/>
              </a:rPr>
              <a:t> </a:t>
            </a:r>
            <a:r>
              <a:rPr sz="1600" spc="-10" smtClean="0">
                <a:latin typeface="Arial"/>
                <a:cs typeface="Arial"/>
              </a:rPr>
              <a:t>3</a:t>
            </a:r>
            <a:r>
              <a:rPr lang="ru-RU" sz="1600" spc="-10" dirty="0" smtClean="0">
                <a:latin typeface="Arial"/>
                <a:cs typeface="Arial"/>
              </a:rPr>
              <a:t>0</a:t>
            </a:r>
            <a:r>
              <a:rPr sz="1600" spc="-10" smtClean="0">
                <a:latin typeface="Arial"/>
                <a:cs typeface="Arial"/>
              </a:rPr>
              <a:t>0-3</a:t>
            </a:r>
            <a:r>
              <a:rPr lang="ru-RU" sz="1600" spc="-10" dirty="0" smtClean="0">
                <a:latin typeface="Arial"/>
                <a:cs typeface="Arial"/>
              </a:rPr>
              <a:t>5</a:t>
            </a:r>
            <a:r>
              <a:rPr sz="1600" spc="-10" smtClean="0">
                <a:latin typeface="Arial"/>
                <a:cs typeface="Arial"/>
              </a:rPr>
              <a:t>0</a:t>
            </a:r>
            <a:r>
              <a:rPr sz="1600" spc="1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кг\час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по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готовому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3479" y="6414312"/>
            <a:ext cx="859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пр</a:t>
            </a:r>
            <a:r>
              <a:rPr sz="1600" spc="-40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д</a:t>
            </a:r>
            <a:r>
              <a:rPr sz="1600" spc="-25" dirty="0">
                <a:latin typeface="Arial"/>
                <a:cs typeface="Arial"/>
              </a:rPr>
              <a:t>у</a:t>
            </a:r>
            <a:r>
              <a:rPr sz="1600" dirty="0">
                <a:latin typeface="Arial"/>
                <a:cs typeface="Arial"/>
              </a:rPr>
              <a:t>к</a:t>
            </a:r>
            <a:r>
              <a:rPr sz="1600" spc="5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32323" y="2432684"/>
            <a:ext cx="291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Роторная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дробилка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мелкой/крупной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фракции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37888" y="3139439"/>
            <a:ext cx="4305300" cy="1996439"/>
            <a:chOff x="4437888" y="3139439"/>
            <a:chExt cx="4305300" cy="199643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0080" y="3151631"/>
              <a:ext cx="4280916" cy="19720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43984" y="3145535"/>
              <a:ext cx="4293235" cy="1984375"/>
            </a:xfrm>
            <a:custGeom>
              <a:avLst/>
              <a:gdLst/>
              <a:ahLst/>
              <a:cxnLst/>
              <a:rect l="l" t="t" r="r" b="b"/>
              <a:pathLst>
                <a:path w="4293234" h="1984375">
                  <a:moveTo>
                    <a:pt x="0" y="1984248"/>
                  </a:moveTo>
                  <a:lnTo>
                    <a:pt x="4293108" y="1984248"/>
                  </a:lnTo>
                  <a:lnTo>
                    <a:pt x="4293108" y="0"/>
                  </a:lnTo>
                  <a:lnTo>
                    <a:pt x="0" y="0"/>
                  </a:lnTo>
                  <a:lnTo>
                    <a:pt x="0" y="198424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09921" y="5194808"/>
            <a:ext cx="37623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Роторная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дробилка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предназначена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измельчения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резиновой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крошки.</a:t>
            </a:r>
            <a:endParaRPr sz="1600">
              <a:latin typeface="Arial"/>
              <a:cs typeface="Arial"/>
            </a:endParaRPr>
          </a:p>
          <a:p>
            <a:pPr marL="320040" marR="311150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Дробилка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используется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линиях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по</a:t>
            </a:r>
            <a:r>
              <a:rPr sz="1600" spc="-10" dirty="0">
                <a:latin typeface="Arial"/>
                <a:cs typeface="Arial"/>
              </a:rPr>
              <a:t> переработке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утилизируемых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резинотехнических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изделий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10904" y="2432684"/>
            <a:ext cx="2943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0" marR="5080" indent="-8324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Машина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для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формования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регенерата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590531" y="3176016"/>
            <a:ext cx="2226945" cy="1991995"/>
            <a:chOff x="9590531" y="3176016"/>
            <a:chExt cx="2226945" cy="199199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9675" y="3185160"/>
              <a:ext cx="2208276" cy="19735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595103" y="3180588"/>
              <a:ext cx="2217420" cy="1983105"/>
            </a:xfrm>
            <a:custGeom>
              <a:avLst/>
              <a:gdLst/>
              <a:ahLst/>
              <a:cxnLst/>
              <a:rect l="l" t="t" r="r" b="b"/>
              <a:pathLst>
                <a:path w="2217420" h="1983104">
                  <a:moveTo>
                    <a:pt x="0" y="1982724"/>
                  </a:moveTo>
                  <a:lnTo>
                    <a:pt x="2217420" y="1982724"/>
                  </a:lnTo>
                  <a:lnTo>
                    <a:pt x="2217420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778745" y="5194808"/>
            <a:ext cx="18522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Машина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для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формирования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предназначена 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для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придания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формы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горячего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64318" y="6414312"/>
            <a:ext cx="1083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/>
                <a:cs typeface="Arial"/>
              </a:rPr>
              <a:t>регенерата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lang="ru-RU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79" y="804672"/>
            <a:ext cx="7076694" cy="8999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3054" y="910844"/>
            <a:ext cx="6571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EBEBEB"/>
                </a:solidFill>
              </a:rPr>
              <a:t>Потенциальные</a:t>
            </a:r>
            <a:r>
              <a:rPr spc="-45" dirty="0">
                <a:solidFill>
                  <a:srgbClr val="EBEBEB"/>
                </a:solidFill>
              </a:rPr>
              <a:t> </a:t>
            </a:r>
            <a:r>
              <a:rPr spc="-15" dirty="0">
                <a:solidFill>
                  <a:srgbClr val="EBEBEB"/>
                </a:solidFill>
              </a:rPr>
              <a:t>партнеры</a:t>
            </a:r>
            <a:r>
              <a:rPr spc="-35" dirty="0">
                <a:solidFill>
                  <a:srgbClr val="EBEBEB"/>
                </a:solidFill>
              </a:rPr>
              <a:t> </a:t>
            </a:r>
            <a:r>
              <a:rPr spc="-5" dirty="0">
                <a:solidFill>
                  <a:srgbClr val="EBEBEB"/>
                </a:solidFill>
              </a:rPr>
              <a:t>проекта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444" y="2368295"/>
            <a:ext cx="1452371" cy="14401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5444" y="5219700"/>
            <a:ext cx="1429512" cy="14401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1935" y="3756659"/>
            <a:ext cx="1440179" cy="14401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1935" y="2237232"/>
            <a:ext cx="1440179" cy="14401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31935" y="5253228"/>
            <a:ext cx="1438655" cy="144018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50856" y="4031741"/>
            <a:ext cx="16021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Производство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20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ческ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15" dirty="0">
                <a:latin typeface="Arial"/>
                <a:cs typeface="Arial"/>
              </a:rPr>
              <a:t>изделий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52126" y="2572257"/>
            <a:ext cx="132842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Производство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spc="-5" dirty="0">
                <a:latin typeface="Arial"/>
                <a:cs typeface="Arial"/>
              </a:rPr>
              <a:t>об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льных 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сельхоз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шин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48696" y="5363413"/>
            <a:ext cx="18770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Резинобитумные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композиции</a:t>
            </a:r>
            <a:endParaRPr sz="1200">
              <a:latin typeface="Arial"/>
              <a:cs typeface="Arial"/>
            </a:endParaRPr>
          </a:p>
          <a:p>
            <a:pPr marL="12700" marR="56896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для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модификации </a:t>
            </a:r>
            <a:r>
              <a:rPr sz="1200" spc="-31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асфальтобетонов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и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производства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дорожных </a:t>
            </a:r>
            <a:r>
              <a:rPr sz="1200" spc="-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строительных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мастик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0" y="2257044"/>
          <a:ext cx="12193267" cy="438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645"/>
                <a:gridCol w="522605"/>
                <a:gridCol w="2830195"/>
                <a:gridCol w="737870"/>
                <a:gridCol w="3653154"/>
                <a:gridCol w="524509"/>
                <a:gridCol w="3590289"/>
              </a:tblGrid>
              <a:tr h="143129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B31166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42595" marR="403225" indent="-355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Производство по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изготовлению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регенерата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(вторичного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каучука)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резиновой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крошки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735" marB="0" vert="vert27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  <a:lnT w="28575">
                      <a:solidFill>
                        <a:srgbClr val="B31166"/>
                      </a:solidFill>
                      <a:prstDash val="solid"/>
                    </a:lnT>
                    <a:lnB w="28575">
                      <a:solidFill>
                        <a:srgbClr val="B311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06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Предприятия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360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приёму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36065" marR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утилизацию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отработанных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шин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 marL="201295" marR="2000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Машина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производства модифицированного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регенерата-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пластикат,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гранулят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резиновых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порошков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 vert="vert27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  <a:lnT w="28575">
                      <a:solidFill>
                        <a:srgbClr val="B31166"/>
                      </a:solidFill>
                      <a:prstDash val="solid"/>
                    </a:lnT>
                    <a:lnB w="28575">
                      <a:solidFill>
                        <a:srgbClr val="B311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94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Предприятия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89405" marR="694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производству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оптовой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реализации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регенерата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 marL="1337310" marR="267970" indent="-1067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Конечная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продукция: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резиновые смеси, шины,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РТИ,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асфальтобетон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 vert="vert27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  <a:lnT w="28575">
                      <a:solidFill>
                        <a:srgbClr val="B31166"/>
                      </a:solidFill>
                      <a:prstDash val="solid"/>
                    </a:lnT>
                    <a:lnB w="28575">
                      <a:solidFill>
                        <a:srgbClr val="B31166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31166"/>
                      </a:solidFill>
                      <a:prstDash val="solid"/>
                    </a:lnL>
                  </a:tcPr>
                </a:tc>
              </a:tr>
              <a:tr h="14592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B31166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 vert="vert27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  <a:lnT w="28575">
                      <a:solidFill>
                        <a:srgbClr val="B31166"/>
                      </a:solidFill>
                      <a:prstDash val="solid"/>
                    </a:lnT>
                    <a:lnB w="28575">
                      <a:solidFill>
                        <a:srgbClr val="B311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 vert="vert27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  <a:lnT w="28575">
                      <a:solidFill>
                        <a:srgbClr val="B31166"/>
                      </a:solidFill>
                      <a:prstDash val="solid"/>
                    </a:lnT>
                    <a:lnB w="28575">
                      <a:solidFill>
                        <a:srgbClr val="B311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611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Предприятия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11630" marR="8655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производству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резиновых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смесей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11630" marR="7219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резинобитумных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композиций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 vert="vert27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  <a:lnT w="28575">
                      <a:solidFill>
                        <a:srgbClr val="B31166"/>
                      </a:solidFill>
                      <a:prstDash val="solid"/>
                    </a:lnT>
                    <a:lnB w="28575">
                      <a:solidFill>
                        <a:srgbClr val="B3116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B31166"/>
                      </a:solidFill>
                      <a:prstDash val="solid"/>
                    </a:lnL>
                  </a:tcPr>
                </a:tc>
              </a:tr>
              <a:tr h="14966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B31166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 vert="vert27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  <a:lnT w="28575">
                      <a:solidFill>
                        <a:srgbClr val="B31166"/>
                      </a:solidFill>
                      <a:prstDash val="solid"/>
                    </a:lnT>
                    <a:lnB w="28575">
                      <a:solidFill>
                        <a:srgbClr val="B311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749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Заводы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07490" marR="11430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по переработке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об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льных  шин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07490" marR="286385" algn="just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резиновую </a:t>
                      </a:r>
                      <a:r>
                        <a:rPr sz="1400" spc="-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крошку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 vert="vert27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  <a:lnT w="28575">
                      <a:solidFill>
                        <a:srgbClr val="B31166"/>
                      </a:solidFill>
                      <a:prstDash val="solid"/>
                    </a:lnT>
                    <a:lnB w="28575">
                      <a:solidFill>
                        <a:srgbClr val="B311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63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Предприятия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635" marR="727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производству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ерм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астич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ых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эластомеров,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эластомерно-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635" marR="4997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битумных вяжущих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полимерных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635">
                        <a:lnSpc>
                          <a:spcPts val="8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композитов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 vert="vert270">
                    <a:lnL w="28575">
                      <a:solidFill>
                        <a:srgbClr val="B31166"/>
                      </a:solidFill>
                      <a:prstDash val="solid"/>
                    </a:lnL>
                    <a:lnR w="28575">
                      <a:solidFill>
                        <a:srgbClr val="B31166"/>
                      </a:solidFill>
                      <a:prstDash val="solid"/>
                    </a:lnR>
                    <a:lnT w="28575">
                      <a:solidFill>
                        <a:srgbClr val="B31166"/>
                      </a:solidFill>
                      <a:prstDash val="solid"/>
                    </a:lnT>
                    <a:lnB w="28575">
                      <a:solidFill>
                        <a:srgbClr val="B3116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B31166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2932176" y="3918203"/>
            <a:ext cx="760730" cy="984885"/>
            <a:chOff x="2932176" y="3918203"/>
            <a:chExt cx="760730" cy="984885"/>
          </a:xfrm>
        </p:grpSpPr>
        <p:sp>
          <p:nvSpPr>
            <p:cNvPr id="15" name="object 15"/>
            <p:cNvSpPr/>
            <p:nvPr/>
          </p:nvSpPr>
          <p:spPr>
            <a:xfrm>
              <a:off x="2942082" y="3928109"/>
              <a:ext cx="741045" cy="965200"/>
            </a:xfrm>
            <a:custGeom>
              <a:avLst/>
              <a:gdLst/>
              <a:ahLst/>
              <a:cxnLst/>
              <a:rect l="l" t="t" r="r" b="b"/>
              <a:pathLst>
                <a:path w="741045" h="965200">
                  <a:moveTo>
                    <a:pt x="23113" y="241172"/>
                  </a:moveTo>
                  <a:lnTo>
                    <a:pt x="0" y="241172"/>
                  </a:lnTo>
                  <a:lnTo>
                    <a:pt x="0" y="723519"/>
                  </a:lnTo>
                  <a:lnTo>
                    <a:pt x="23113" y="723519"/>
                  </a:lnTo>
                  <a:lnTo>
                    <a:pt x="23113" y="241172"/>
                  </a:lnTo>
                  <a:close/>
                </a:path>
                <a:path w="741045" h="965200">
                  <a:moveTo>
                    <a:pt x="92582" y="241172"/>
                  </a:moveTo>
                  <a:lnTo>
                    <a:pt x="46228" y="241172"/>
                  </a:lnTo>
                  <a:lnTo>
                    <a:pt x="46228" y="723519"/>
                  </a:lnTo>
                  <a:lnTo>
                    <a:pt x="92582" y="723519"/>
                  </a:lnTo>
                  <a:lnTo>
                    <a:pt x="92582" y="241172"/>
                  </a:lnTo>
                  <a:close/>
                </a:path>
                <a:path w="741045" h="965200">
                  <a:moveTo>
                    <a:pt x="370331" y="0"/>
                  </a:moveTo>
                  <a:lnTo>
                    <a:pt x="370331" y="241172"/>
                  </a:lnTo>
                  <a:lnTo>
                    <a:pt x="115697" y="241172"/>
                  </a:lnTo>
                  <a:lnTo>
                    <a:pt x="115697" y="723519"/>
                  </a:lnTo>
                  <a:lnTo>
                    <a:pt x="370331" y="723519"/>
                  </a:lnTo>
                  <a:lnTo>
                    <a:pt x="370331" y="964691"/>
                  </a:lnTo>
                  <a:lnTo>
                    <a:pt x="740664" y="482345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42082" y="3928109"/>
              <a:ext cx="741045" cy="965200"/>
            </a:xfrm>
            <a:custGeom>
              <a:avLst/>
              <a:gdLst/>
              <a:ahLst/>
              <a:cxnLst/>
              <a:rect l="l" t="t" r="r" b="b"/>
              <a:pathLst>
                <a:path w="741045" h="965200">
                  <a:moveTo>
                    <a:pt x="0" y="241172"/>
                  </a:moveTo>
                  <a:lnTo>
                    <a:pt x="23113" y="241172"/>
                  </a:lnTo>
                  <a:lnTo>
                    <a:pt x="23113" y="723519"/>
                  </a:lnTo>
                  <a:lnTo>
                    <a:pt x="0" y="723519"/>
                  </a:lnTo>
                  <a:lnTo>
                    <a:pt x="0" y="241172"/>
                  </a:lnTo>
                  <a:close/>
                </a:path>
                <a:path w="741045" h="965200">
                  <a:moveTo>
                    <a:pt x="46228" y="241172"/>
                  </a:moveTo>
                  <a:lnTo>
                    <a:pt x="92582" y="241172"/>
                  </a:lnTo>
                  <a:lnTo>
                    <a:pt x="92582" y="723519"/>
                  </a:lnTo>
                  <a:lnTo>
                    <a:pt x="46228" y="723519"/>
                  </a:lnTo>
                  <a:lnTo>
                    <a:pt x="46228" y="241172"/>
                  </a:lnTo>
                  <a:close/>
                </a:path>
                <a:path w="741045" h="965200">
                  <a:moveTo>
                    <a:pt x="115697" y="241172"/>
                  </a:moveTo>
                  <a:lnTo>
                    <a:pt x="370331" y="241172"/>
                  </a:lnTo>
                  <a:lnTo>
                    <a:pt x="370331" y="0"/>
                  </a:lnTo>
                  <a:lnTo>
                    <a:pt x="740664" y="482345"/>
                  </a:lnTo>
                  <a:lnTo>
                    <a:pt x="370331" y="964691"/>
                  </a:lnTo>
                  <a:lnTo>
                    <a:pt x="370331" y="723519"/>
                  </a:lnTo>
                  <a:lnTo>
                    <a:pt x="115697" y="723519"/>
                  </a:lnTo>
                  <a:lnTo>
                    <a:pt x="115697" y="241172"/>
                  </a:lnTo>
                  <a:close/>
                </a:path>
              </a:pathLst>
            </a:custGeom>
            <a:ln w="19812">
              <a:solidFill>
                <a:srgbClr val="B31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293864" y="3927347"/>
            <a:ext cx="792480" cy="982980"/>
            <a:chOff x="7293864" y="3927347"/>
            <a:chExt cx="792480" cy="982980"/>
          </a:xfrm>
        </p:grpSpPr>
        <p:sp>
          <p:nvSpPr>
            <p:cNvPr id="18" name="object 18"/>
            <p:cNvSpPr/>
            <p:nvPr/>
          </p:nvSpPr>
          <p:spPr>
            <a:xfrm>
              <a:off x="7303770" y="3937253"/>
              <a:ext cx="772795" cy="963294"/>
            </a:xfrm>
            <a:custGeom>
              <a:avLst/>
              <a:gdLst/>
              <a:ahLst/>
              <a:cxnLst/>
              <a:rect l="l" t="t" r="r" b="b"/>
              <a:pathLst>
                <a:path w="772795" h="963295">
                  <a:moveTo>
                    <a:pt x="24129" y="240792"/>
                  </a:moveTo>
                  <a:lnTo>
                    <a:pt x="0" y="240792"/>
                  </a:lnTo>
                  <a:lnTo>
                    <a:pt x="0" y="722376"/>
                  </a:lnTo>
                  <a:lnTo>
                    <a:pt x="24129" y="722376"/>
                  </a:lnTo>
                  <a:lnTo>
                    <a:pt x="24129" y="240792"/>
                  </a:lnTo>
                  <a:close/>
                </a:path>
                <a:path w="772795" h="963295">
                  <a:moveTo>
                    <a:pt x="96520" y="240792"/>
                  </a:moveTo>
                  <a:lnTo>
                    <a:pt x="48259" y="240792"/>
                  </a:lnTo>
                  <a:lnTo>
                    <a:pt x="48259" y="722376"/>
                  </a:lnTo>
                  <a:lnTo>
                    <a:pt x="96520" y="722376"/>
                  </a:lnTo>
                  <a:lnTo>
                    <a:pt x="96520" y="240792"/>
                  </a:lnTo>
                  <a:close/>
                </a:path>
                <a:path w="772795" h="963295">
                  <a:moveTo>
                    <a:pt x="386333" y="0"/>
                  </a:moveTo>
                  <a:lnTo>
                    <a:pt x="386333" y="240792"/>
                  </a:lnTo>
                  <a:lnTo>
                    <a:pt x="120776" y="240792"/>
                  </a:lnTo>
                  <a:lnTo>
                    <a:pt x="120776" y="722376"/>
                  </a:lnTo>
                  <a:lnTo>
                    <a:pt x="386333" y="722376"/>
                  </a:lnTo>
                  <a:lnTo>
                    <a:pt x="386333" y="963168"/>
                  </a:lnTo>
                  <a:lnTo>
                    <a:pt x="772668" y="481584"/>
                  </a:lnTo>
                  <a:lnTo>
                    <a:pt x="386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03770" y="3937253"/>
              <a:ext cx="772795" cy="963294"/>
            </a:xfrm>
            <a:custGeom>
              <a:avLst/>
              <a:gdLst/>
              <a:ahLst/>
              <a:cxnLst/>
              <a:rect l="l" t="t" r="r" b="b"/>
              <a:pathLst>
                <a:path w="772795" h="963295">
                  <a:moveTo>
                    <a:pt x="0" y="240792"/>
                  </a:moveTo>
                  <a:lnTo>
                    <a:pt x="24129" y="240792"/>
                  </a:lnTo>
                  <a:lnTo>
                    <a:pt x="24129" y="722376"/>
                  </a:lnTo>
                  <a:lnTo>
                    <a:pt x="0" y="722376"/>
                  </a:lnTo>
                  <a:lnTo>
                    <a:pt x="0" y="240792"/>
                  </a:lnTo>
                  <a:close/>
                </a:path>
                <a:path w="772795" h="963295">
                  <a:moveTo>
                    <a:pt x="48259" y="240792"/>
                  </a:moveTo>
                  <a:lnTo>
                    <a:pt x="96520" y="240792"/>
                  </a:lnTo>
                  <a:lnTo>
                    <a:pt x="96520" y="722376"/>
                  </a:lnTo>
                  <a:lnTo>
                    <a:pt x="48259" y="722376"/>
                  </a:lnTo>
                  <a:lnTo>
                    <a:pt x="48259" y="240792"/>
                  </a:lnTo>
                  <a:close/>
                </a:path>
                <a:path w="772795" h="963295">
                  <a:moveTo>
                    <a:pt x="120776" y="240792"/>
                  </a:moveTo>
                  <a:lnTo>
                    <a:pt x="386333" y="240792"/>
                  </a:lnTo>
                  <a:lnTo>
                    <a:pt x="386333" y="0"/>
                  </a:lnTo>
                  <a:lnTo>
                    <a:pt x="772668" y="481584"/>
                  </a:lnTo>
                  <a:lnTo>
                    <a:pt x="386333" y="963168"/>
                  </a:lnTo>
                  <a:lnTo>
                    <a:pt x="386333" y="722376"/>
                  </a:lnTo>
                  <a:lnTo>
                    <a:pt x="120776" y="722376"/>
                  </a:lnTo>
                  <a:lnTo>
                    <a:pt x="120776" y="240792"/>
                  </a:lnTo>
                  <a:close/>
                </a:path>
              </a:pathLst>
            </a:custGeom>
            <a:ln w="19812">
              <a:solidFill>
                <a:srgbClr val="B31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01896" y="2368295"/>
            <a:ext cx="1440179" cy="117957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01896" y="3945635"/>
            <a:ext cx="1440179" cy="112471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41520" y="5216652"/>
            <a:ext cx="1438655" cy="1446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478" y="1027887"/>
            <a:ext cx="3274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BEBEB"/>
                </a:solidFill>
              </a:rPr>
              <a:t>Наши</a:t>
            </a:r>
            <a:r>
              <a:rPr sz="3600" spc="-75" dirty="0">
                <a:solidFill>
                  <a:srgbClr val="EBEBEB"/>
                </a:solidFill>
              </a:rPr>
              <a:t> </a:t>
            </a:r>
            <a:r>
              <a:rPr sz="3600" dirty="0">
                <a:solidFill>
                  <a:srgbClr val="EBEBEB"/>
                </a:solidFill>
              </a:rPr>
              <a:t>контакты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562970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lang="en-US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4600" y="4855590"/>
            <a:ext cx="541020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solidFill>
                  <a:srgbClr val="404040"/>
                </a:solidFill>
                <a:latin typeface="Arial"/>
                <a:cs typeface="Arial"/>
              </a:rPr>
              <a:t>Ответственный за проект</a:t>
            </a:r>
            <a:r>
              <a:rPr sz="2000" spc="-5" smtClean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25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2000" spc="-10" dirty="0" smtClean="0">
                <a:solidFill>
                  <a:srgbClr val="404040"/>
                </a:solidFill>
                <a:latin typeface="Arial"/>
                <a:cs typeface="Arial"/>
              </a:rPr>
              <a:t>Макаров Михаил Михайлович</a:t>
            </a:r>
            <a:endParaRPr lang="ru-RU" sz="2000" spc="-1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40" smtClean="0">
                <a:solidFill>
                  <a:srgbClr val="404040"/>
                </a:solidFill>
                <a:latin typeface="Arial"/>
                <a:cs typeface="Arial"/>
              </a:rPr>
              <a:t>Тел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.: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20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smtClean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lang="ru-RU" sz="2000" spc="-5" dirty="0" smtClean="0">
                <a:solidFill>
                  <a:srgbClr val="404040"/>
                </a:solidFill>
                <a:latin typeface="Arial"/>
                <a:cs typeface="Arial"/>
              </a:rPr>
              <a:t>48431</a:t>
            </a:r>
            <a:r>
              <a:rPr sz="2000" spc="-5" smtClean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2000" spc="-4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2000" spc="-40" dirty="0" smtClean="0">
                <a:solidFill>
                  <a:srgbClr val="404040"/>
                </a:solidFill>
                <a:latin typeface="Arial"/>
                <a:cs typeface="Arial"/>
              </a:rPr>
              <a:t>37-322</a:t>
            </a:r>
          </a:p>
          <a:p>
            <a:pPr marL="2540" algn="ctr">
              <a:lnSpc>
                <a:spcPct val="100000"/>
              </a:lnSpc>
            </a:pPr>
            <a:r>
              <a:rPr sz="2000" spc="-5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sz="20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lang="ru-RU" sz="2000" dirty="0" smtClean="0">
                <a:solidFill>
                  <a:srgbClr val="404040"/>
                </a:solidFill>
                <a:latin typeface="Arial"/>
                <a:cs typeface="Arial"/>
              </a:rPr>
              <a:t>48431</a:t>
            </a:r>
            <a:r>
              <a:rPr sz="2000" smtClean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r>
              <a:rPr sz="2000" spc="-4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ru-RU" sz="2000" spc="-40" dirty="0" smtClean="0">
                <a:solidFill>
                  <a:srgbClr val="404040"/>
                </a:solidFill>
                <a:latin typeface="Arial"/>
                <a:cs typeface="Arial"/>
              </a:rPr>
              <a:t>37-372</a:t>
            </a:r>
            <a:endParaRPr lang="ru-RU" sz="20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lang="en-US" sz="2000" dirty="0" smtClean="0">
                <a:solidFill>
                  <a:srgbClr val="404040"/>
                </a:solidFill>
                <a:latin typeface="Arial"/>
                <a:cs typeface="Arial"/>
              </a:rPr>
              <a:t>www.regenarat-rf.ru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E-mail</a:t>
            </a:r>
            <a:r>
              <a:rPr sz="200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0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2000" spc="-25" dirty="0" smtClean="0">
                <a:solidFill>
                  <a:srgbClr val="404040"/>
                </a:solidFill>
                <a:latin typeface="Arial"/>
                <a:cs typeface="Arial"/>
              </a:rPr>
              <a:t>mmm5mmm</a:t>
            </a:r>
            <a:r>
              <a:rPr sz="2000" spc="-10" smtClean="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@</a:t>
            </a:r>
            <a:r>
              <a:rPr lang="en-US" sz="2000" spc="-10" dirty="0" smtClean="0">
                <a:solidFill>
                  <a:srgbClr val="404040"/>
                </a:solidFill>
                <a:latin typeface="Arial"/>
                <a:cs typeface="Arial"/>
              </a:rPr>
              <a:t>mail.ru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913" y="2397378"/>
            <a:ext cx="50984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Arial"/>
                <a:cs typeface="Arial"/>
              </a:rPr>
              <a:t>Приглашаем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Вас </a:t>
            </a:r>
            <a:r>
              <a:rPr sz="1800" i="1" spc="-10" dirty="0">
                <a:latin typeface="Arial"/>
                <a:cs typeface="Arial"/>
              </a:rPr>
              <a:t>сформировать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и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возглавить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делегацию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из промышленных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предприятий</a:t>
            </a:r>
            <a:endParaRPr sz="1800">
              <a:latin typeface="Arial"/>
              <a:cs typeface="Arial"/>
            </a:endParaRPr>
          </a:p>
          <a:p>
            <a:pPr marL="12700" marR="147955">
              <a:lnSpc>
                <a:spcPct val="100000"/>
              </a:lnSpc>
            </a:pPr>
            <a:r>
              <a:rPr sz="1800" i="1" spc="-10" dirty="0">
                <a:latin typeface="Arial"/>
                <a:cs typeface="Arial"/>
              </a:rPr>
              <a:t>Вашего </a:t>
            </a:r>
            <a:r>
              <a:rPr sz="1800" i="1" spc="-5" dirty="0">
                <a:latin typeface="Arial"/>
                <a:cs typeface="Arial"/>
              </a:rPr>
              <a:t>региона </a:t>
            </a:r>
            <a:r>
              <a:rPr sz="1800" i="1" dirty="0">
                <a:latin typeface="Arial"/>
                <a:cs typeface="Arial"/>
              </a:rPr>
              <a:t>для </a:t>
            </a:r>
            <a:r>
              <a:rPr sz="1800" i="1" spc="-5" dirty="0">
                <a:latin typeface="Arial"/>
                <a:cs typeface="Arial"/>
              </a:rPr>
              <a:t>посещения </a:t>
            </a:r>
            <a:r>
              <a:rPr sz="1800" i="1" spc="-10" dirty="0">
                <a:latin typeface="Arial"/>
                <a:cs typeface="Arial"/>
              </a:rPr>
              <a:t>производств </a:t>
            </a:r>
            <a:r>
              <a:rPr sz="1800" i="1" spc="-49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Республике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Татарстан,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Ростовской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и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Калужской </a:t>
            </a:r>
            <a:r>
              <a:rPr sz="1800" i="1" spc="-15" dirty="0">
                <a:latin typeface="Arial"/>
                <a:cs typeface="Arial"/>
              </a:rPr>
              <a:t>областях</a:t>
            </a:r>
            <a:r>
              <a:rPr sz="1800" i="1" dirty="0">
                <a:latin typeface="Arial"/>
                <a:cs typeface="Arial"/>
              </a:rPr>
              <a:t> с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целью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обсуждения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latin typeface="Arial"/>
                <a:cs typeface="Arial"/>
              </a:rPr>
              <a:t>взаимодействия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по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данному</a:t>
            </a:r>
            <a:r>
              <a:rPr sz="1800" i="1" spc="-25" dirty="0">
                <a:latin typeface="Arial"/>
                <a:cs typeface="Arial"/>
              </a:rPr>
              <a:t> проекту.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913" y="4317872"/>
            <a:ext cx="533971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Arial"/>
                <a:cs typeface="Arial"/>
              </a:rPr>
              <a:t>Также выражаем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готовность</a:t>
            </a:r>
            <a:r>
              <a:rPr sz="1800" i="1" spc="4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провести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рабочую </a:t>
            </a:r>
            <a:r>
              <a:rPr sz="1800" i="1" spc="-490" dirty="0">
                <a:latin typeface="Arial"/>
                <a:cs typeface="Arial"/>
              </a:rPr>
              <a:t> </a:t>
            </a:r>
            <a:r>
              <a:rPr sz="1800" i="1" spc="-30">
                <a:latin typeface="Arial"/>
                <a:cs typeface="Arial"/>
              </a:rPr>
              <a:t>встречу</a:t>
            </a:r>
            <a:r>
              <a:rPr sz="1800" i="1" spc="10">
                <a:latin typeface="Arial"/>
                <a:cs typeface="Arial"/>
              </a:rPr>
              <a:t> </a:t>
            </a:r>
            <a:r>
              <a:rPr lang="ru-RU" sz="1800" i="1" spc="10" dirty="0" smtClean="0">
                <a:latin typeface="Arial"/>
                <a:cs typeface="Arial"/>
              </a:rPr>
              <a:t> или ВКС с</a:t>
            </a:r>
            <a:r>
              <a:rPr sz="1800" i="1" spc="-15" smtClean="0">
                <a:latin typeface="Arial"/>
                <a:cs typeface="Arial"/>
              </a:rPr>
              <a:t> </a:t>
            </a:r>
            <a:r>
              <a:rPr sz="1800" i="1" spc="-10" smtClean="0">
                <a:latin typeface="Arial"/>
                <a:cs typeface="Arial"/>
              </a:rPr>
              <a:t>предприятия</a:t>
            </a:r>
            <a:r>
              <a:rPr lang="ru-RU" sz="1800" i="1" spc="-10" dirty="0" smtClean="0">
                <a:latin typeface="Arial"/>
                <a:cs typeface="Arial"/>
              </a:rPr>
              <a:t>ми</a:t>
            </a:r>
            <a:r>
              <a:rPr sz="1800" i="1" spc="35" smtClean="0">
                <a:latin typeface="Arial"/>
                <a:cs typeface="Arial"/>
              </a:rPr>
              <a:t> </a:t>
            </a:r>
            <a:r>
              <a:rPr sz="1800" i="1" spc="-10">
                <a:latin typeface="Arial"/>
                <a:cs typeface="Arial"/>
              </a:rPr>
              <a:t>Вашего</a:t>
            </a:r>
            <a:r>
              <a:rPr sz="1800" i="1" spc="-5">
                <a:latin typeface="Arial"/>
                <a:cs typeface="Arial"/>
              </a:rPr>
              <a:t> </a:t>
            </a:r>
            <a:r>
              <a:rPr sz="1800" i="1" spc="-10" smtClean="0">
                <a:latin typeface="Arial"/>
                <a:cs typeface="Arial"/>
              </a:rPr>
              <a:t>региона</a:t>
            </a:r>
            <a:r>
              <a:rPr lang="ru-RU" sz="1800" i="1" spc="-10" dirty="0" smtClean="0">
                <a:latin typeface="Arial"/>
                <a:cs typeface="Arial"/>
              </a:rPr>
              <a:t> </a:t>
            </a:r>
            <a:r>
              <a:rPr sz="1800" i="1" smtClean="0">
                <a:latin typeface="Arial"/>
                <a:cs typeface="Arial"/>
              </a:rPr>
              <a:t>в</a:t>
            </a:r>
            <a:r>
              <a:rPr sz="1800" i="1" spc="-10" smtClean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удобные Вам </a:t>
            </a:r>
            <a:r>
              <a:rPr sz="1800" i="1" spc="-15" dirty="0">
                <a:latin typeface="Arial"/>
                <a:cs typeface="Arial"/>
              </a:rPr>
              <a:t>дату</a:t>
            </a:r>
            <a:r>
              <a:rPr sz="1800" i="1" dirty="0">
                <a:latin typeface="Arial"/>
                <a:cs typeface="Arial"/>
              </a:rPr>
              <a:t> и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время.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910844"/>
            <a:ext cx="3088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Резюме</a:t>
            </a:r>
            <a:r>
              <a:rPr spc="-70" dirty="0"/>
              <a:t> </a:t>
            </a:r>
            <a:r>
              <a:rPr spc="-5" dirty="0"/>
              <a:t>проекта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77160" y="2253233"/>
            <a:ext cx="9514205" cy="4486910"/>
            <a:chOff x="2177160" y="2253233"/>
            <a:chExt cx="9514205" cy="4486910"/>
          </a:xfrm>
        </p:grpSpPr>
        <p:sp>
          <p:nvSpPr>
            <p:cNvPr id="5" name="object 5"/>
            <p:cNvSpPr/>
            <p:nvPr/>
          </p:nvSpPr>
          <p:spPr>
            <a:xfrm>
              <a:off x="2187320" y="2263393"/>
              <a:ext cx="941069" cy="4466590"/>
            </a:xfrm>
            <a:custGeom>
              <a:avLst/>
              <a:gdLst/>
              <a:ahLst/>
              <a:cxnLst/>
              <a:rect l="l" t="t" r="r" b="b"/>
              <a:pathLst>
                <a:path w="941069" h="4466590">
                  <a:moveTo>
                    <a:pt x="15367" y="0"/>
                  </a:moveTo>
                  <a:lnTo>
                    <a:pt x="49315" y="34447"/>
                  </a:lnTo>
                  <a:lnTo>
                    <a:pt x="82628" y="69281"/>
                  </a:lnTo>
                  <a:lnTo>
                    <a:pt x="115308" y="104494"/>
                  </a:lnTo>
                  <a:lnTo>
                    <a:pt x="147352" y="140080"/>
                  </a:lnTo>
                  <a:lnTo>
                    <a:pt x="178763" y="176031"/>
                  </a:lnTo>
                  <a:lnTo>
                    <a:pt x="209539" y="212339"/>
                  </a:lnTo>
                  <a:lnTo>
                    <a:pt x="239680" y="248998"/>
                  </a:lnTo>
                  <a:lnTo>
                    <a:pt x="269188" y="286001"/>
                  </a:lnTo>
                  <a:lnTo>
                    <a:pt x="298060" y="323338"/>
                  </a:lnTo>
                  <a:lnTo>
                    <a:pt x="326299" y="361005"/>
                  </a:lnTo>
                  <a:lnTo>
                    <a:pt x="353903" y="398992"/>
                  </a:lnTo>
                  <a:lnTo>
                    <a:pt x="380872" y="437294"/>
                  </a:lnTo>
                  <a:lnTo>
                    <a:pt x="407207" y="475902"/>
                  </a:lnTo>
                  <a:lnTo>
                    <a:pt x="432908" y="514810"/>
                  </a:lnTo>
                  <a:lnTo>
                    <a:pt x="457974" y="554009"/>
                  </a:lnTo>
                  <a:lnTo>
                    <a:pt x="482406" y="593493"/>
                  </a:lnTo>
                  <a:lnTo>
                    <a:pt x="506203" y="633255"/>
                  </a:lnTo>
                  <a:lnTo>
                    <a:pt x="529366" y="673287"/>
                  </a:lnTo>
                  <a:lnTo>
                    <a:pt x="551895" y="713581"/>
                  </a:lnTo>
                  <a:lnTo>
                    <a:pt x="573789" y="754131"/>
                  </a:lnTo>
                  <a:lnTo>
                    <a:pt x="595048" y="794930"/>
                  </a:lnTo>
                  <a:lnTo>
                    <a:pt x="615673" y="835969"/>
                  </a:lnTo>
                  <a:lnTo>
                    <a:pt x="635664" y="877242"/>
                  </a:lnTo>
                  <a:lnTo>
                    <a:pt x="655020" y="918741"/>
                  </a:lnTo>
                  <a:lnTo>
                    <a:pt x="673742" y="960459"/>
                  </a:lnTo>
                  <a:lnTo>
                    <a:pt x="691830" y="1002389"/>
                  </a:lnTo>
                  <a:lnTo>
                    <a:pt x="709283" y="1044524"/>
                  </a:lnTo>
                  <a:lnTo>
                    <a:pt x="726101" y="1086855"/>
                  </a:lnTo>
                  <a:lnTo>
                    <a:pt x="742285" y="1129377"/>
                  </a:lnTo>
                  <a:lnTo>
                    <a:pt x="757835" y="1172081"/>
                  </a:lnTo>
                  <a:lnTo>
                    <a:pt x="772750" y="1214960"/>
                  </a:lnTo>
                  <a:lnTo>
                    <a:pt x="787031" y="1258007"/>
                  </a:lnTo>
                  <a:lnTo>
                    <a:pt x="800677" y="1301215"/>
                  </a:lnTo>
                  <a:lnTo>
                    <a:pt x="813689" y="1344576"/>
                  </a:lnTo>
                  <a:lnTo>
                    <a:pt x="826066" y="1388083"/>
                  </a:lnTo>
                  <a:lnTo>
                    <a:pt x="837809" y="1431729"/>
                  </a:lnTo>
                  <a:lnTo>
                    <a:pt x="848918" y="1475506"/>
                  </a:lnTo>
                  <a:lnTo>
                    <a:pt x="859392" y="1519408"/>
                  </a:lnTo>
                  <a:lnTo>
                    <a:pt x="869231" y="1563426"/>
                  </a:lnTo>
                  <a:lnTo>
                    <a:pt x="878436" y="1607554"/>
                  </a:lnTo>
                  <a:lnTo>
                    <a:pt x="887007" y="1651784"/>
                  </a:lnTo>
                  <a:lnTo>
                    <a:pt x="894943" y="1696109"/>
                  </a:lnTo>
                  <a:lnTo>
                    <a:pt x="902245" y="1740522"/>
                  </a:lnTo>
                  <a:lnTo>
                    <a:pt x="908912" y="1785015"/>
                  </a:lnTo>
                  <a:lnTo>
                    <a:pt x="914945" y="1829581"/>
                  </a:lnTo>
                  <a:lnTo>
                    <a:pt x="920343" y="1874213"/>
                  </a:lnTo>
                  <a:lnTo>
                    <a:pt x="925107" y="1918904"/>
                  </a:lnTo>
                  <a:lnTo>
                    <a:pt x="929236" y="1963646"/>
                  </a:lnTo>
                  <a:lnTo>
                    <a:pt x="932731" y="2008431"/>
                  </a:lnTo>
                  <a:lnTo>
                    <a:pt x="935592" y="2053253"/>
                  </a:lnTo>
                  <a:lnTo>
                    <a:pt x="937817" y="2098104"/>
                  </a:lnTo>
                  <a:lnTo>
                    <a:pt x="939409" y="2142978"/>
                  </a:lnTo>
                  <a:lnTo>
                    <a:pt x="940366" y="2187866"/>
                  </a:lnTo>
                  <a:lnTo>
                    <a:pt x="940689" y="2232761"/>
                  </a:lnTo>
                  <a:lnTo>
                    <a:pt x="940377" y="2277657"/>
                  </a:lnTo>
                  <a:lnTo>
                    <a:pt x="939430" y="2322545"/>
                  </a:lnTo>
                  <a:lnTo>
                    <a:pt x="937849" y="2367418"/>
                  </a:lnTo>
                  <a:lnTo>
                    <a:pt x="935634" y="2412270"/>
                  </a:lnTo>
                  <a:lnTo>
                    <a:pt x="932784" y="2457093"/>
                  </a:lnTo>
                  <a:lnTo>
                    <a:pt x="929300" y="2501879"/>
                  </a:lnTo>
                  <a:lnTo>
                    <a:pt x="925181" y="2546622"/>
                  </a:lnTo>
                  <a:lnTo>
                    <a:pt x="920427" y="2591314"/>
                  </a:lnTo>
                  <a:lnTo>
                    <a:pt x="915040" y="2635947"/>
                  </a:lnTo>
                  <a:lnTo>
                    <a:pt x="909017" y="2680515"/>
                  </a:lnTo>
                  <a:lnTo>
                    <a:pt x="902361" y="2725010"/>
                  </a:lnTo>
                  <a:lnTo>
                    <a:pt x="895069" y="2769424"/>
                  </a:lnTo>
                  <a:lnTo>
                    <a:pt x="887144" y="2813751"/>
                  </a:lnTo>
                  <a:lnTo>
                    <a:pt x="878583" y="2857984"/>
                  </a:lnTo>
                  <a:lnTo>
                    <a:pt x="869388" y="2902114"/>
                  </a:lnTo>
                  <a:lnTo>
                    <a:pt x="859559" y="2946135"/>
                  </a:lnTo>
                  <a:lnTo>
                    <a:pt x="849095" y="2990039"/>
                  </a:lnTo>
                  <a:lnTo>
                    <a:pt x="837997" y="3033819"/>
                  </a:lnTo>
                  <a:lnTo>
                    <a:pt x="826264" y="3077468"/>
                  </a:lnTo>
                  <a:lnTo>
                    <a:pt x="813897" y="3120978"/>
                  </a:lnTo>
                  <a:lnTo>
                    <a:pt x="800895" y="3164342"/>
                  </a:lnTo>
                  <a:lnTo>
                    <a:pt x="787259" y="3207553"/>
                  </a:lnTo>
                  <a:lnTo>
                    <a:pt x="772988" y="3250604"/>
                  </a:lnTo>
                  <a:lnTo>
                    <a:pt x="758083" y="3293487"/>
                  </a:lnTo>
                  <a:lnTo>
                    <a:pt x="742543" y="3336195"/>
                  </a:lnTo>
                  <a:lnTo>
                    <a:pt x="726369" y="3378720"/>
                  </a:lnTo>
                  <a:lnTo>
                    <a:pt x="709560" y="3421056"/>
                  </a:lnTo>
                  <a:lnTo>
                    <a:pt x="692117" y="3463194"/>
                  </a:lnTo>
                  <a:lnTo>
                    <a:pt x="674039" y="3505129"/>
                  </a:lnTo>
                  <a:lnTo>
                    <a:pt x="655327" y="3546852"/>
                  </a:lnTo>
                  <a:lnTo>
                    <a:pt x="635980" y="3588356"/>
                  </a:lnTo>
                  <a:lnTo>
                    <a:pt x="615999" y="3629634"/>
                  </a:lnTo>
                  <a:lnTo>
                    <a:pt x="595383" y="3670678"/>
                  </a:lnTo>
                  <a:lnTo>
                    <a:pt x="574133" y="3711481"/>
                  </a:lnTo>
                  <a:lnTo>
                    <a:pt x="552248" y="3752037"/>
                  </a:lnTo>
                  <a:lnTo>
                    <a:pt x="529728" y="3792337"/>
                  </a:lnTo>
                  <a:lnTo>
                    <a:pt x="506574" y="3832375"/>
                  </a:lnTo>
                  <a:lnTo>
                    <a:pt x="482786" y="3872142"/>
                  </a:lnTo>
                  <a:lnTo>
                    <a:pt x="458363" y="3911632"/>
                  </a:lnTo>
                  <a:lnTo>
                    <a:pt x="433305" y="3950838"/>
                  </a:lnTo>
                  <a:lnTo>
                    <a:pt x="407613" y="3989752"/>
                  </a:lnTo>
                  <a:lnTo>
                    <a:pt x="381287" y="4028366"/>
                  </a:lnTo>
                  <a:lnTo>
                    <a:pt x="354326" y="4066675"/>
                  </a:lnTo>
                  <a:lnTo>
                    <a:pt x="326730" y="4104669"/>
                  </a:lnTo>
                  <a:lnTo>
                    <a:pt x="298500" y="4142343"/>
                  </a:lnTo>
                  <a:lnTo>
                    <a:pt x="269635" y="4179688"/>
                  </a:lnTo>
                  <a:lnTo>
                    <a:pt x="240136" y="4216697"/>
                  </a:lnTo>
                  <a:lnTo>
                    <a:pt x="210002" y="4253363"/>
                  </a:lnTo>
                  <a:lnTo>
                    <a:pt x="179234" y="4289680"/>
                  </a:lnTo>
                  <a:lnTo>
                    <a:pt x="147831" y="4325638"/>
                  </a:lnTo>
                  <a:lnTo>
                    <a:pt x="115794" y="4361232"/>
                  </a:lnTo>
                  <a:lnTo>
                    <a:pt x="83122" y="4396454"/>
                  </a:lnTo>
                  <a:lnTo>
                    <a:pt x="49815" y="4431296"/>
                  </a:lnTo>
                  <a:lnTo>
                    <a:pt x="15875" y="4465751"/>
                  </a:lnTo>
                  <a:lnTo>
                    <a:pt x="15621" y="4465929"/>
                  </a:lnTo>
                  <a:lnTo>
                    <a:pt x="15493" y="4466107"/>
                  </a:lnTo>
                  <a:lnTo>
                    <a:pt x="15367" y="4466285"/>
                  </a:lnTo>
                  <a:lnTo>
                    <a:pt x="0" y="4451019"/>
                  </a:lnTo>
                  <a:lnTo>
                    <a:pt x="34029" y="4416487"/>
                  </a:lnTo>
                  <a:lnTo>
                    <a:pt x="67417" y="4381563"/>
                  </a:lnTo>
                  <a:lnTo>
                    <a:pt x="100162" y="4346256"/>
                  </a:lnTo>
                  <a:lnTo>
                    <a:pt x="132266" y="4310571"/>
                  </a:lnTo>
                  <a:lnTo>
                    <a:pt x="163728" y="4274518"/>
                  </a:lnTo>
                  <a:lnTo>
                    <a:pt x="194548" y="4238104"/>
                  </a:lnTo>
                  <a:lnTo>
                    <a:pt x="224726" y="4201335"/>
                  </a:lnTo>
                  <a:lnTo>
                    <a:pt x="254262" y="4164219"/>
                  </a:lnTo>
                  <a:lnTo>
                    <a:pt x="283156" y="4126764"/>
                  </a:lnTo>
                  <a:lnTo>
                    <a:pt x="311408" y="4088978"/>
                  </a:lnTo>
                  <a:lnTo>
                    <a:pt x="339018" y="4050867"/>
                  </a:lnTo>
                  <a:lnTo>
                    <a:pt x="365987" y="4012439"/>
                  </a:lnTo>
                  <a:lnTo>
                    <a:pt x="392313" y="3973702"/>
                  </a:lnTo>
                  <a:lnTo>
                    <a:pt x="417997" y="3934663"/>
                  </a:lnTo>
                  <a:lnTo>
                    <a:pt x="443040" y="3895330"/>
                  </a:lnTo>
                  <a:lnTo>
                    <a:pt x="467440" y="3855709"/>
                  </a:lnTo>
                  <a:lnTo>
                    <a:pt x="491199" y="3815809"/>
                  </a:lnTo>
                  <a:lnTo>
                    <a:pt x="514315" y="3775637"/>
                  </a:lnTo>
                  <a:lnTo>
                    <a:pt x="536790" y="3735200"/>
                  </a:lnTo>
                  <a:lnTo>
                    <a:pt x="558623" y="3694505"/>
                  </a:lnTo>
                  <a:lnTo>
                    <a:pt x="579814" y="3653561"/>
                  </a:lnTo>
                  <a:lnTo>
                    <a:pt x="600362" y="3612375"/>
                  </a:lnTo>
                  <a:lnTo>
                    <a:pt x="620269" y="3570954"/>
                  </a:lnTo>
                  <a:lnTo>
                    <a:pt x="639534" y="3529305"/>
                  </a:lnTo>
                  <a:lnTo>
                    <a:pt x="658157" y="3487437"/>
                  </a:lnTo>
                  <a:lnTo>
                    <a:pt x="676138" y="3445356"/>
                  </a:lnTo>
                  <a:lnTo>
                    <a:pt x="693477" y="3403070"/>
                  </a:lnTo>
                  <a:lnTo>
                    <a:pt x="710174" y="3360586"/>
                  </a:lnTo>
                  <a:lnTo>
                    <a:pt x="726230" y="3317912"/>
                  </a:lnTo>
                  <a:lnTo>
                    <a:pt x="741643" y="3275055"/>
                  </a:lnTo>
                  <a:lnTo>
                    <a:pt x="756414" y="3232024"/>
                  </a:lnTo>
                  <a:lnTo>
                    <a:pt x="770543" y="3188824"/>
                  </a:lnTo>
                  <a:lnTo>
                    <a:pt x="784031" y="3145464"/>
                  </a:lnTo>
                  <a:lnTo>
                    <a:pt x="796876" y="3101951"/>
                  </a:lnTo>
                  <a:lnTo>
                    <a:pt x="809080" y="3058293"/>
                  </a:lnTo>
                  <a:lnTo>
                    <a:pt x="820641" y="3014497"/>
                  </a:lnTo>
                  <a:lnTo>
                    <a:pt x="831561" y="2970570"/>
                  </a:lnTo>
                  <a:lnTo>
                    <a:pt x="841838" y="2926520"/>
                  </a:lnTo>
                  <a:lnTo>
                    <a:pt x="851474" y="2882355"/>
                  </a:lnTo>
                  <a:lnTo>
                    <a:pt x="860468" y="2838081"/>
                  </a:lnTo>
                  <a:lnTo>
                    <a:pt x="868820" y="2793707"/>
                  </a:lnTo>
                  <a:lnTo>
                    <a:pt x="876529" y="2749239"/>
                  </a:lnTo>
                  <a:lnTo>
                    <a:pt x="883597" y="2704686"/>
                  </a:lnTo>
                  <a:lnTo>
                    <a:pt x="890023" y="2660054"/>
                  </a:lnTo>
                  <a:lnTo>
                    <a:pt x="895807" y="2615352"/>
                  </a:lnTo>
                  <a:lnTo>
                    <a:pt x="900949" y="2570586"/>
                  </a:lnTo>
                  <a:lnTo>
                    <a:pt x="905449" y="2525764"/>
                  </a:lnTo>
                  <a:lnTo>
                    <a:pt x="909307" y="2480893"/>
                  </a:lnTo>
                  <a:lnTo>
                    <a:pt x="912523" y="2435982"/>
                  </a:lnTo>
                  <a:lnTo>
                    <a:pt x="915097" y="2391036"/>
                  </a:lnTo>
                  <a:lnTo>
                    <a:pt x="917029" y="2346065"/>
                  </a:lnTo>
                  <a:lnTo>
                    <a:pt x="918319" y="2301075"/>
                  </a:lnTo>
                  <a:lnTo>
                    <a:pt x="918968" y="2256073"/>
                  </a:lnTo>
                  <a:lnTo>
                    <a:pt x="918974" y="2211068"/>
                  </a:lnTo>
                  <a:lnTo>
                    <a:pt x="918338" y="2166067"/>
                  </a:lnTo>
                  <a:lnTo>
                    <a:pt x="917060" y="2121076"/>
                  </a:lnTo>
                  <a:lnTo>
                    <a:pt x="915141" y="2076104"/>
                  </a:lnTo>
                  <a:lnTo>
                    <a:pt x="912579" y="2031158"/>
                  </a:lnTo>
                  <a:lnTo>
                    <a:pt x="909375" y="1986246"/>
                  </a:lnTo>
                  <a:lnTo>
                    <a:pt x="905530" y="1941374"/>
                  </a:lnTo>
                  <a:lnTo>
                    <a:pt x="901042" y="1896551"/>
                  </a:lnTo>
                  <a:lnTo>
                    <a:pt x="895913" y="1851783"/>
                  </a:lnTo>
                  <a:lnTo>
                    <a:pt x="890141" y="1807079"/>
                  </a:lnTo>
                  <a:lnTo>
                    <a:pt x="883728" y="1762446"/>
                  </a:lnTo>
                  <a:lnTo>
                    <a:pt x="876672" y="1717891"/>
                  </a:lnTo>
                  <a:lnTo>
                    <a:pt x="868975" y="1673421"/>
                  </a:lnTo>
                  <a:lnTo>
                    <a:pt x="860636" y="1629044"/>
                  </a:lnTo>
                  <a:lnTo>
                    <a:pt x="851654" y="1584768"/>
                  </a:lnTo>
                  <a:lnTo>
                    <a:pt x="842031" y="1540600"/>
                  </a:lnTo>
                  <a:lnTo>
                    <a:pt x="831766" y="1496548"/>
                  </a:lnTo>
                  <a:lnTo>
                    <a:pt x="820858" y="1452618"/>
                  </a:lnTo>
                  <a:lnTo>
                    <a:pt x="809309" y="1408819"/>
                  </a:lnTo>
                  <a:lnTo>
                    <a:pt x="797118" y="1365157"/>
                  </a:lnTo>
                  <a:lnTo>
                    <a:pt x="784285" y="1321641"/>
                  </a:lnTo>
                  <a:lnTo>
                    <a:pt x="770809" y="1278277"/>
                  </a:lnTo>
                  <a:lnTo>
                    <a:pt x="756692" y="1235074"/>
                  </a:lnTo>
                  <a:lnTo>
                    <a:pt x="741933" y="1192038"/>
                  </a:lnTo>
                  <a:lnTo>
                    <a:pt x="726532" y="1149178"/>
                  </a:lnTo>
                  <a:lnTo>
                    <a:pt x="710489" y="1106499"/>
                  </a:lnTo>
                  <a:lnTo>
                    <a:pt x="693804" y="1064011"/>
                  </a:lnTo>
                  <a:lnTo>
                    <a:pt x="676477" y="1021720"/>
                  </a:lnTo>
                  <a:lnTo>
                    <a:pt x="658508" y="979634"/>
                  </a:lnTo>
                  <a:lnTo>
                    <a:pt x="639896" y="937761"/>
                  </a:lnTo>
                  <a:lnTo>
                    <a:pt x="620643" y="896107"/>
                  </a:lnTo>
                  <a:lnTo>
                    <a:pt x="600748" y="854681"/>
                  </a:lnTo>
                  <a:lnTo>
                    <a:pt x="580211" y="813489"/>
                  </a:lnTo>
                  <a:lnTo>
                    <a:pt x="559032" y="772539"/>
                  </a:lnTo>
                  <a:lnTo>
                    <a:pt x="537211" y="731839"/>
                  </a:lnTo>
                  <a:lnTo>
                    <a:pt x="514748" y="691396"/>
                  </a:lnTo>
                  <a:lnTo>
                    <a:pt x="491644" y="651217"/>
                  </a:lnTo>
                  <a:lnTo>
                    <a:pt x="467897" y="611311"/>
                  </a:lnTo>
                  <a:lnTo>
                    <a:pt x="443508" y="571684"/>
                  </a:lnTo>
                  <a:lnTo>
                    <a:pt x="418477" y="532343"/>
                  </a:lnTo>
                  <a:lnTo>
                    <a:pt x="392804" y="493297"/>
                  </a:lnTo>
                  <a:lnTo>
                    <a:pt x="366489" y="454553"/>
                  </a:lnTo>
                  <a:lnTo>
                    <a:pt x="339532" y="416118"/>
                  </a:lnTo>
                  <a:lnTo>
                    <a:pt x="311933" y="378000"/>
                  </a:lnTo>
                  <a:lnTo>
                    <a:pt x="283692" y="340206"/>
                  </a:lnTo>
                  <a:lnTo>
                    <a:pt x="254809" y="302743"/>
                  </a:lnTo>
                  <a:lnTo>
                    <a:pt x="225285" y="265620"/>
                  </a:lnTo>
                  <a:lnTo>
                    <a:pt x="195118" y="228843"/>
                  </a:lnTo>
                  <a:lnTo>
                    <a:pt x="164309" y="192420"/>
                  </a:lnTo>
                  <a:lnTo>
                    <a:pt x="132858" y="156358"/>
                  </a:lnTo>
                  <a:lnTo>
                    <a:pt x="100765" y="120665"/>
                  </a:lnTo>
                  <a:lnTo>
                    <a:pt x="68030" y="85349"/>
                  </a:lnTo>
                  <a:lnTo>
                    <a:pt x="34653" y="50416"/>
                  </a:lnTo>
                  <a:lnTo>
                    <a:pt x="635" y="15875"/>
                  </a:lnTo>
                  <a:lnTo>
                    <a:pt x="0" y="15366"/>
                  </a:lnTo>
                  <a:lnTo>
                    <a:pt x="15367" y="0"/>
                  </a:lnTo>
                  <a:close/>
                </a:path>
              </a:pathLst>
            </a:custGeom>
            <a:ln w="19812">
              <a:solidFill>
                <a:srgbClr val="8E0A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8033" y="2443733"/>
              <a:ext cx="9123045" cy="586740"/>
            </a:xfrm>
            <a:custGeom>
              <a:avLst/>
              <a:gdLst/>
              <a:ahLst/>
              <a:cxnLst/>
              <a:rect l="l" t="t" r="r" b="b"/>
              <a:pathLst>
                <a:path w="9123045" h="586739">
                  <a:moveTo>
                    <a:pt x="0" y="586739"/>
                  </a:moveTo>
                  <a:lnTo>
                    <a:pt x="9122664" y="586739"/>
                  </a:lnTo>
                  <a:lnTo>
                    <a:pt x="9122664" y="0"/>
                  </a:lnTo>
                  <a:lnTo>
                    <a:pt x="0" y="0"/>
                  </a:lnTo>
                  <a:lnTo>
                    <a:pt x="0" y="586739"/>
                  </a:lnTo>
                  <a:close/>
                </a:path>
              </a:pathLst>
            </a:custGeom>
            <a:ln w="19812">
              <a:solidFill>
                <a:srgbClr val="B31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2273" y="2370581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66521" y="0"/>
                  </a:moveTo>
                  <a:lnTo>
                    <a:pt x="320543" y="2855"/>
                  </a:lnTo>
                  <a:lnTo>
                    <a:pt x="276270" y="11193"/>
                  </a:lnTo>
                  <a:lnTo>
                    <a:pt x="234045" y="24669"/>
                  </a:lnTo>
                  <a:lnTo>
                    <a:pt x="194212" y="42941"/>
                  </a:lnTo>
                  <a:lnTo>
                    <a:pt x="157114" y="65664"/>
                  </a:lnTo>
                  <a:lnTo>
                    <a:pt x="123094" y="92497"/>
                  </a:lnTo>
                  <a:lnTo>
                    <a:pt x="92497" y="123094"/>
                  </a:lnTo>
                  <a:lnTo>
                    <a:pt x="65664" y="157114"/>
                  </a:lnTo>
                  <a:lnTo>
                    <a:pt x="42941" y="194212"/>
                  </a:lnTo>
                  <a:lnTo>
                    <a:pt x="24669" y="234045"/>
                  </a:lnTo>
                  <a:lnTo>
                    <a:pt x="11193" y="276270"/>
                  </a:lnTo>
                  <a:lnTo>
                    <a:pt x="2855" y="320543"/>
                  </a:lnTo>
                  <a:lnTo>
                    <a:pt x="0" y="366521"/>
                  </a:lnTo>
                  <a:lnTo>
                    <a:pt x="2855" y="412500"/>
                  </a:lnTo>
                  <a:lnTo>
                    <a:pt x="11193" y="456773"/>
                  </a:lnTo>
                  <a:lnTo>
                    <a:pt x="24669" y="498998"/>
                  </a:lnTo>
                  <a:lnTo>
                    <a:pt x="42941" y="538831"/>
                  </a:lnTo>
                  <a:lnTo>
                    <a:pt x="65664" y="575929"/>
                  </a:lnTo>
                  <a:lnTo>
                    <a:pt x="92497" y="609949"/>
                  </a:lnTo>
                  <a:lnTo>
                    <a:pt x="123094" y="640546"/>
                  </a:lnTo>
                  <a:lnTo>
                    <a:pt x="157114" y="667379"/>
                  </a:lnTo>
                  <a:lnTo>
                    <a:pt x="194212" y="690102"/>
                  </a:lnTo>
                  <a:lnTo>
                    <a:pt x="234045" y="708374"/>
                  </a:lnTo>
                  <a:lnTo>
                    <a:pt x="276270" y="721850"/>
                  </a:lnTo>
                  <a:lnTo>
                    <a:pt x="320543" y="730188"/>
                  </a:lnTo>
                  <a:lnTo>
                    <a:pt x="366521" y="733043"/>
                  </a:lnTo>
                  <a:lnTo>
                    <a:pt x="412500" y="730188"/>
                  </a:lnTo>
                  <a:lnTo>
                    <a:pt x="456773" y="721850"/>
                  </a:lnTo>
                  <a:lnTo>
                    <a:pt x="498998" y="708374"/>
                  </a:lnTo>
                  <a:lnTo>
                    <a:pt x="538831" y="690102"/>
                  </a:lnTo>
                  <a:lnTo>
                    <a:pt x="575929" y="667379"/>
                  </a:lnTo>
                  <a:lnTo>
                    <a:pt x="609949" y="640546"/>
                  </a:lnTo>
                  <a:lnTo>
                    <a:pt x="640546" y="609949"/>
                  </a:lnTo>
                  <a:lnTo>
                    <a:pt x="667379" y="575929"/>
                  </a:lnTo>
                  <a:lnTo>
                    <a:pt x="690102" y="538831"/>
                  </a:lnTo>
                  <a:lnTo>
                    <a:pt x="708374" y="498998"/>
                  </a:lnTo>
                  <a:lnTo>
                    <a:pt x="721850" y="456773"/>
                  </a:lnTo>
                  <a:lnTo>
                    <a:pt x="730188" y="412500"/>
                  </a:lnTo>
                  <a:lnTo>
                    <a:pt x="733044" y="366521"/>
                  </a:lnTo>
                  <a:lnTo>
                    <a:pt x="730188" y="320543"/>
                  </a:lnTo>
                  <a:lnTo>
                    <a:pt x="721850" y="276270"/>
                  </a:lnTo>
                  <a:lnTo>
                    <a:pt x="708374" y="234045"/>
                  </a:lnTo>
                  <a:lnTo>
                    <a:pt x="690102" y="194212"/>
                  </a:lnTo>
                  <a:lnTo>
                    <a:pt x="667379" y="157114"/>
                  </a:lnTo>
                  <a:lnTo>
                    <a:pt x="640546" y="123094"/>
                  </a:lnTo>
                  <a:lnTo>
                    <a:pt x="609949" y="92497"/>
                  </a:lnTo>
                  <a:lnTo>
                    <a:pt x="575929" y="65664"/>
                  </a:lnTo>
                  <a:lnTo>
                    <a:pt x="538831" y="42941"/>
                  </a:lnTo>
                  <a:lnTo>
                    <a:pt x="498998" y="24669"/>
                  </a:lnTo>
                  <a:lnTo>
                    <a:pt x="456773" y="11193"/>
                  </a:lnTo>
                  <a:lnTo>
                    <a:pt x="412500" y="2855"/>
                  </a:lnTo>
                  <a:lnTo>
                    <a:pt x="366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92273" y="2370581"/>
              <a:ext cx="9488805" cy="1539240"/>
            </a:xfrm>
            <a:custGeom>
              <a:avLst/>
              <a:gdLst/>
              <a:ahLst/>
              <a:cxnLst/>
              <a:rect l="l" t="t" r="r" b="b"/>
              <a:pathLst>
                <a:path w="9488805" h="1539239">
                  <a:moveTo>
                    <a:pt x="0" y="366521"/>
                  </a:moveTo>
                  <a:lnTo>
                    <a:pt x="2855" y="320543"/>
                  </a:lnTo>
                  <a:lnTo>
                    <a:pt x="11193" y="276270"/>
                  </a:lnTo>
                  <a:lnTo>
                    <a:pt x="24669" y="234045"/>
                  </a:lnTo>
                  <a:lnTo>
                    <a:pt x="42941" y="194212"/>
                  </a:lnTo>
                  <a:lnTo>
                    <a:pt x="65664" y="157114"/>
                  </a:lnTo>
                  <a:lnTo>
                    <a:pt x="92497" y="123094"/>
                  </a:lnTo>
                  <a:lnTo>
                    <a:pt x="123094" y="92497"/>
                  </a:lnTo>
                  <a:lnTo>
                    <a:pt x="157114" y="65664"/>
                  </a:lnTo>
                  <a:lnTo>
                    <a:pt x="194212" y="42941"/>
                  </a:lnTo>
                  <a:lnTo>
                    <a:pt x="234045" y="24669"/>
                  </a:lnTo>
                  <a:lnTo>
                    <a:pt x="276270" y="11193"/>
                  </a:lnTo>
                  <a:lnTo>
                    <a:pt x="320543" y="2855"/>
                  </a:lnTo>
                  <a:lnTo>
                    <a:pt x="366521" y="0"/>
                  </a:lnTo>
                  <a:lnTo>
                    <a:pt x="412500" y="2855"/>
                  </a:lnTo>
                  <a:lnTo>
                    <a:pt x="456773" y="11193"/>
                  </a:lnTo>
                  <a:lnTo>
                    <a:pt x="498998" y="24669"/>
                  </a:lnTo>
                  <a:lnTo>
                    <a:pt x="538831" y="42941"/>
                  </a:lnTo>
                  <a:lnTo>
                    <a:pt x="575929" y="65664"/>
                  </a:lnTo>
                  <a:lnTo>
                    <a:pt x="609949" y="92497"/>
                  </a:lnTo>
                  <a:lnTo>
                    <a:pt x="640546" y="123094"/>
                  </a:lnTo>
                  <a:lnTo>
                    <a:pt x="667379" y="157114"/>
                  </a:lnTo>
                  <a:lnTo>
                    <a:pt x="690102" y="194212"/>
                  </a:lnTo>
                  <a:lnTo>
                    <a:pt x="708374" y="234045"/>
                  </a:lnTo>
                  <a:lnTo>
                    <a:pt x="721850" y="276270"/>
                  </a:lnTo>
                  <a:lnTo>
                    <a:pt x="730188" y="320543"/>
                  </a:lnTo>
                  <a:lnTo>
                    <a:pt x="733044" y="366521"/>
                  </a:lnTo>
                  <a:lnTo>
                    <a:pt x="730188" y="412500"/>
                  </a:lnTo>
                  <a:lnTo>
                    <a:pt x="721850" y="456773"/>
                  </a:lnTo>
                  <a:lnTo>
                    <a:pt x="708374" y="498998"/>
                  </a:lnTo>
                  <a:lnTo>
                    <a:pt x="690102" y="538831"/>
                  </a:lnTo>
                  <a:lnTo>
                    <a:pt x="667379" y="575929"/>
                  </a:lnTo>
                  <a:lnTo>
                    <a:pt x="640546" y="609949"/>
                  </a:lnTo>
                  <a:lnTo>
                    <a:pt x="609949" y="640546"/>
                  </a:lnTo>
                  <a:lnTo>
                    <a:pt x="575929" y="667379"/>
                  </a:lnTo>
                  <a:lnTo>
                    <a:pt x="538831" y="690102"/>
                  </a:lnTo>
                  <a:lnTo>
                    <a:pt x="498998" y="708374"/>
                  </a:lnTo>
                  <a:lnTo>
                    <a:pt x="456773" y="721850"/>
                  </a:lnTo>
                  <a:lnTo>
                    <a:pt x="412500" y="730188"/>
                  </a:lnTo>
                  <a:lnTo>
                    <a:pt x="366521" y="733043"/>
                  </a:lnTo>
                  <a:lnTo>
                    <a:pt x="320543" y="730188"/>
                  </a:lnTo>
                  <a:lnTo>
                    <a:pt x="276270" y="721850"/>
                  </a:lnTo>
                  <a:lnTo>
                    <a:pt x="234045" y="708374"/>
                  </a:lnTo>
                  <a:lnTo>
                    <a:pt x="194212" y="690102"/>
                  </a:lnTo>
                  <a:lnTo>
                    <a:pt x="157114" y="667379"/>
                  </a:lnTo>
                  <a:lnTo>
                    <a:pt x="123094" y="640546"/>
                  </a:lnTo>
                  <a:lnTo>
                    <a:pt x="92497" y="609949"/>
                  </a:lnTo>
                  <a:lnTo>
                    <a:pt x="65664" y="575929"/>
                  </a:lnTo>
                  <a:lnTo>
                    <a:pt x="42941" y="538831"/>
                  </a:lnTo>
                  <a:lnTo>
                    <a:pt x="24669" y="498998"/>
                  </a:lnTo>
                  <a:lnTo>
                    <a:pt x="11193" y="456773"/>
                  </a:lnTo>
                  <a:lnTo>
                    <a:pt x="2855" y="412500"/>
                  </a:lnTo>
                  <a:lnTo>
                    <a:pt x="0" y="366521"/>
                  </a:lnTo>
                  <a:close/>
                </a:path>
                <a:path w="9488805" h="1539239">
                  <a:moveTo>
                    <a:pt x="786383" y="1539239"/>
                  </a:moveTo>
                  <a:lnTo>
                    <a:pt x="9488424" y="1539239"/>
                  </a:lnTo>
                  <a:lnTo>
                    <a:pt x="9488424" y="952500"/>
                  </a:lnTo>
                  <a:lnTo>
                    <a:pt x="786383" y="952500"/>
                  </a:lnTo>
                  <a:lnTo>
                    <a:pt x="786383" y="1539239"/>
                  </a:lnTo>
                  <a:close/>
                </a:path>
              </a:pathLst>
            </a:custGeom>
            <a:ln w="19812">
              <a:solidFill>
                <a:srgbClr val="B31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1373" y="3249930"/>
              <a:ext cx="734695" cy="734695"/>
            </a:xfrm>
            <a:custGeom>
              <a:avLst/>
              <a:gdLst/>
              <a:ahLst/>
              <a:cxnLst/>
              <a:rect l="l" t="t" r="r" b="b"/>
              <a:pathLst>
                <a:path w="734695" h="734695">
                  <a:moveTo>
                    <a:pt x="367283" y="0"/>
                  </a:moveTo>
                  <a:lnTo>
                    <a:pt x="321217" y="2862"/>
                  </a:lnTo>
                  <a:lnTo>
                    <a:pt x="276857" y="11218"/>
                  </a:lnTo>
                  <a:lnTo>
                    <a:pt x="234548" y="24725"/>
                  </a:lnTo>
                  <a:lnTo>
                    <a:pt x="194633" y="43038"/>
                  </a:lnTo>
                  <a:lnTo>
                    <a:pt x="157458" y="65812"/>
                  </a:lnTo>
                  <a:lnTo>
                    <a:pt x="123366" y="92703"/>
                  </a:lnTo>
                  <a:lnTo>
                    <a:pt x="92703" y="123366"/>
                  </a:lnTo>
                  <a:lnTo>
                    <a:pt x="65812" y="157458"/>
                  </a:lnTo>
                  <a:lnTo>
                    <a:pt x="43038" y="194633"/>
                  </a:lnTo>
                  <a:lnTo>
                    <a:pt x="24725" y="234548"/>
                  </a:lnTo>
                  <a:lnTo>
                    <a:pt x="11218" y="276857"/>
                  </a:lnTo>
                  <a:lnTo>
                    <a:pt x="2862" y="321217"/>
                  </a:lnTo>
                  <a:lnTo>
                    <a:pt x="0" y="367284"/>
                  </a:lnTo>
                  <a:lnTo>
                    <a:pt x="2862" y="413350"/>
                  </a:lnTo>
                  <a:lnTo>
                    <a:pt x="11218" y="457710"/>
                  </a:lnTo>
                  <a:lnTo>
                    <a:pt x="24725" y="500019"/>
                  </a:lnTo>
                  <a:lnTo>
                    <a:pt x="43038" y="539934"/>
                  </a:lnTo>
                  <a:lnTo>
                    <a:pt x="65812" y="577109"/>
                  </a:lnTo>
                  <a:lnTo>
                    <a:pt x="92703" y="611201"/>
                  </a:lnTo>
                  <a:lnTo>
                    <a:pt x="123366" y="641864"/>
                  </a:lnTo>
                  <a:lnTo>
                    <a:pt x="157458" y="668755"/>
                  </a:lnTo>
                  <a:lnTo>
                    <a:pt x="194633" y="691529"/>
                  </a:lnTo>
                  <a:lnTo>
                    <a:pt x="234548" y="709842"/>
                  </a:lnTo>
                  <a:lnTo>
                    <a:pt x="276857" y="723349"/>
                  </a:lnTo>
                  <a:lnTo>
                    <a:pt x="321217" y="731705"/>
                  </a:lnTo>
                  <a:lnTo>
                    <a:pt x="367283" y="734568"/>
                  </a:lnTo>
                  <a:lnTo>
                    <a:pt x="413350" y="731705"/>
                  </a:lnTo>
                  <a:lnTo>
                    <a:pt x="457710" y="723349"/>
                  </a:lnTo>
                  <a:lnTo>
                    <a:pt x="500019" y="709842"/>
                  </a:lnTo>
                  <a:lnTo>
                    <a:pt x="539934" y="691529"/>
                  </a:lnTo>
                  <a:lnTo>
                    <a:pt x="577109" y="668755"/>
                  </a:lnTo>
                  <a:lnTo>
                    <a:pt x="611201" y="641864"/>
                  </a:lnTo>
                  <a:lnTo>
                    <a:pt x="641864" y="611201"/>
                  </a:lnTo>
                  <a:lnTo>
                    <a:pt x="668755" y="577109"/>
                  </a:lnTo>
                  <a:lnTo>
                    <a:pt x="691529" y="539934"/>
                  </a:lnTo>
                  <a:lnTo>
                    <a:pt x="709842" y="500019"/>
                  </a:lnTo>
                  <a:lnTo>
                    <a:pt x="723349" y="457710"/>
                  </a:lnTo>
                  <a:lnTo>
                    <a:pt x="731705" y="413350"/>
                  </a:lnTo>
                  <a:lnTo>
                    <a:pt x="734567" y="367284"/>
                  </a:lnTo>
                  <a:lnTo>
                    <a:pt x="731705" y="321217"/>
                  </a:lnTo>
                  <a:lnTo>
                    <a:pt x="723349" y="276857"/>
                  </a:lnTo>
                  <a:lnTo>
                    <a:pt x="709842" y="234548"/>
                  </a:lnTo>
                  <a:lnTo>
                    <a:pt x="691529" y="194633"/>
                  </a:lnTo>
                  <a:lnTo>
                    <a:pt x="668755" y="157458"/>
                  </a:lnTo>
                  <a:lnTo>
                    <a:pt x="641864" y="123366"/>
                  </a:lnTo>
                  <a:lnTo>
                    <a:pt x="611201" y="92703"/>
                  </a:lnTo>
                  <a:lnTo>
                    <a:pt x="577109" y="65812"/>
                  </a:lnTo>
                  <a:lnTo>
                    <a:pt x="539934" y="43038"/>
                  </a:lnTo>
                  <a:lnTo>
                    <a:pt x="500019" y="24725"/>
                  </a:lnTo>
                  <a:lnTo>
                    <a:pt x="457710" y="11218"/>
                  </a:lnTo>
                  <a:lnTo>
                    <a:pt x="413350" y="2862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1373" y="3249930"/>
              <a:ext cx="9069705" cy="1541145"/>
            </a:xfrm>
            <a:custGeom>
              <a:avLst/>
              <a:gdLst/>
              <a:ahLst/>
              <a:cxnLst/>
              <a:rect l="l" t="t" r="r" b="b"/>
              <a:pathLst>
                <a:path w="9069705" h="1541145">
                  <a:moveTo>
                    <a:pt x="0" y="367284"/>
                  </a:moveTo>
                  <a:lnTo>
                    <a:pt x="2862" y="321217"/>
                  </a:lnTo>
                  <a:lnTo>
                    <a:pt x="11218" y="276857"/>
                  </a:lnTo>
                  <a:lnTo>
                    <a:pt x="24725" y="234548"/>
                  </a:lnTo>
                  <a:lnTo>
                    <a:pt x="43038" y="194633"/>
                  </a:lnTo>
                  <a:lnTo>
                    <a:pt x="65812" y="157458"/>
                  </a:lnTo>
                  <a:lnTo>
                    <a:pt x="92703" y="123366"/>
                  </a:lnTo>
                  <a:lnTo>
                    <a:pt x="123366" y="92703"/>
                  </a:lnTo>
                  <a:lnTo>
                    <a:pt x="157458" y="65812"/>
                  </a:lnTo>
                  <a:lnTo>
                    <a:pt x="194633" y="43038"/>
                  </a:lnTo>
                  <a:lnTo>
                    <a:pt x="234548" y="24725"/>
                  </a:lnTo>
                  <a:lnTo>
                    <a:pt x="276857" y="11218"/>
                  </a:lnTo>
                  <a:lnTo>
                    <a:pt x="321217" y="2862"/>
                  </a:lnTo>
                  <a:lnTo>
                    <a:pt x="367283" y="0"/>
                  </a:lnTo>
                  <a:lnTo>
                    <a:pt x="413350" y="2862"/>
                  </a:lnTo>
                  <a:lnTo>
                    <a:pt x="457710" y="11218"/>
                  </a:lnTo>
                  <a:lnTo>
                    <a:pt x="500019" y="24725"/>
                  </a:lnTo>
                  <a:lnTo>
                    <a:pt x="539934" y="43038"/>
                  </a:lnTo>
                  <a:lnTo>
                    <a:pt x="577109" y="65812"/>
                  </a:lnTo>
                  <a:lnTo>
                    <a:pt x="611201" y="92703"/>
                  </a:lnTo>
                  <a:lnTo>
                    <a:pt x="641864" y="123366"/>
                  </a:lnTo>
                  <a:lnTo>
                    <a:pt x="668755" y="157458"/>
                  </a:lnTo>
                  <a:lnTo>
                    <a:pt x="691529" y="194633"/>
                  </a:lnTo>
                  <a:lnTo>
                    <a:pt x="709842" y="234548"/>
                  </a:lnTo>
                  <a:lnTo>
                    <a:pt x="723349" y="276857"/>
                  </a:lnTo>
                  <a:lnTo>
                    <a:pt x="731705" y="321217"/>
                  </a:lnTo>
                  <a:lnTo>
                    <a:pt x="734567" y="367284"/>
                  </a:lnTo>
                  <a:lnTo>
                    <a:pt x="731705" y="413350"/>
                  </a:lnTo>
                  <a:lnTo>
                    <a:pt x="723349" y="457710"/>
                  </a:lnTo>
                  <a:lnTo>
                    <a:pt x="709842" y="500019"/>
                  </a:lnTo>
                  <a:lnTo>
                    <a:pt x="691529" y="539934"/>
                  </a:lnTo>
                  <a:lnTo>
                    <a:pt x="668755" y="577109"/>
                  </a:lnTo>
                  <a:lnTo>
                    <a:pt x="641864" y="611201"/>
                  </a:lnTo>
                  <a:lnTo>
                    <a:pt x="611201" y="641864"/>
                  </a:lnTo>
                  <a:lnTo>
                    <a:pt x="577109" y="668755"/>
                  </a:lnTo>
                  <a:lnTo>
                    <a:pt x="539934" y="691529"/>
                  </a:lnTo>
                  <a:lnTo>
                    <a:pt x="500019" y="709842"/>
                  </a:lnTo>
                  <a:lnTo>
                    <a:pt x="457710" y="723349"/>
                  </a:lnTo>
                  <a:lnTo>
                    <a:pt x="413350" y="731705"/>
                  </a:lnTo>
                  <a:lnTo>
                    <a:pt x="367283" y="734568"/>
                  </a:lnTo>
                  <a:lnTo>
                    <a:pt x="321217" y="731705"/>
                  </a:lnTo>
                  <a:lnTo>
                    <a:pt x="276857" y="723349"/>
                  </a:lnTo>
                  <a:lnTo>
                    <a:pt x="234548" y="709842"/>
                  </a:lnTo>
                  <a:lnTo>
                    <a:pt x="194633" y="691529"/>
                  </a:lnTo>
                  <a:lnTo>
                    <a:pt x="157458" y="668755"/>
                  </a:lnTo>
                  <a:lnTo>
                    <a:pt x="123366" y="641864"/>
                  </a:lnTo>
                  <a:lnTo>
                    <a:pt x="92703" y="611201"/>
                  </a:lnTo>
                  <a:lnTo>
                    <a:pt x="65812" y="577109"/>
                  </a:lnTo>
                  <a:lnTo>
                    <a:pt x="43038" y="539934"/>
                  </a:lnTo>
                  <a:lnTo>
                    <a:pt x="24725" y="500019"/>
                  </a:lnTo>
                  <a:lnTo>
                    <a:pt x="11218" y="457710"/>
                  </a:lnTo>
                  <a:lnTo>
                    <a:pt x="2862" y="413350"/>
                  </a:lnTo>
                  <a:lnTo>
                    <a:pt x="0" y="367284"/>
                  </a:lnTo>
                  <a:close/>
                </a:path>
                <a:path w="9069705" h="1541145">
                  <a:moveTo>
                    <a:pt x="496824" y="1540764"/>
                  </a:moveTo>
                  <a:lnTo>
                    <a:pt x="9069324" y="1540764"/>
                  </a:lnTo>
                  <a:lnTo>
                    <a:pt x="9069324" y="954024"/>
                  </a:lnTo>
                  <a:lnTo>
                    <a:pt x="496824" y="954024"/>
                  </a:lnTo>
                  <a:lnTo>
                    <a:pt x="496824" y="1540764"/>
                  </a:lnTo>
                  <a:close/>
                </a:path>
              </a:pathLst>
            </a:custGeom>
            <a:ln w="19812">
              <a:solidFill>
                <a:srgbClr val="B31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0913" y="4130801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66522" y="0"/>
                  </a:moveTo>
                  <a:lnTo>
                    <a:pt x="320543" y="2855"/>
                  </a:lnTo>
                  <a:lnTo>
                    <a:pt x="276270" y="11193"/>
                  </a:lnTo>
                  <a:lnTo>
                    <a:pt x="234045" y="24669"/>
                  </a:lnTo>
                  <a:lnTo>
                    <a:pt x="194212" y="42941"/>
                  </a:lnTo>
                  <a:lnTo>
                    <a:pt x="157114" y="65664"/>
                  </a:lnTo>
                  <a:lnTo>
                    <a:pt x="123094" y="92497"/>
                  </a:lnTo>
                  <a:lnTo>
                    <a:pt x="92497" y="123094"/>
                  </a:lnTo>
                  <a:lnTo>
                    <a:pt x="65664" y="157114"/>
                  </a:lnTo>
                  <a:lnTo>
                    <a:pt x="42941" y="194212"/>
                  </a:lnTo>
                  <a:lnTo>
                    <a:pt x="24669" y="234045"/>
                  </a:lnTo>
                  <a:lnTo>
                    <a:pt x="11193" y="276270"/>
                  </a:lnTo>
                  <a:lnTo>
                    <a:pt x="2855" y="320543"/>
                  </a:lnTo>
                  <a:lnTo>
                    <a:pt x="0" y="366522"/>
                  </a:lnTo>
                  <a:lnTo>
                    <a:pt x="2855" y="412500"/>
                  </a:lnTo>
                  <a:lnTo>
                    <a:pt x="11193" y="456773"/>
                  </a:lnTo>
                  <a:lnTo>
                    <a:pt x="24669" y="498998"/>
                  </a:lnTo>
                  <a:lnTo>
                    <a:pt x="42941" y="538831"/>
                  </a:lnTo>
                  <a:lnTo>
                    <a:pt x="65664" y="575929"/>
                  </a:lnTo>
                  <a:lnTo>
                    <a:pt x="92497" y="609949"/>
                  </a:lnTo>
                  <a:lnTo>
                    <a:pt x="123094" y="640546"/>
                  </a:lnTo>
                  <a:lnTo>
                    <a:pt x="157114" y="667379"/>
                  </a:lnTo>
                  <a:lnTo>
                    <a:pt x="194212" y="690102"/>
                  </a:lnTo>
                  <a:lnTo>
                    <a:pt x="234045" y="708374"/>
                  </a:lnTo>
                  <a:lnTo>
                    <a:pt x="276270" y="721850"/>
                  </a:lnTo>
                  <a:lnTo>
                    <a:pt x="320543" y="730188"/>
                  </a:lnTo>
                  <a:lnTo>
                    <a:pt x="366522" y="733044"/>
                  </a:lnTo>
                  <a:lnTo>
                    <a:pt x="412500" y="730188"/>
                  </a:lnTo>
                  <a:lnTo>
                    <a:pt x="456773" y="721850"/>
                  </a:lnTo>
                  <a:lnTo>
                    <a:pt x="498998" y="708374"/>
                  </a:lnTo>
                  <a:lnTo>
                    <a:pt x="538831" y="690102"/>
                  </a:lnTo>
                  <a:lnTo>
                    <a:pt x="575929" y="667379"/>
                  </a:lnTo>
                  <a:lnTo>
                    <a:pt x="609949" y="640546"/>
                  </a:lnTo>
                  <a:lnTo>
                    <a:pt x="640546" y="609949"/>
                  </a:lnTo>
                  <a:lnTo>
                    <a:pt x="667379" y="575929"/>
                  </a:lnTo>
                  <a:lnTo>
                    <a:pt x="690102" y="538831"/>
                  </a:lnTo>
                  <a:lnTo>
                    <a:pt x="708374" y="498998"/>
                  </a:lnTo>
                  <a:lnTo>
                    <a:pt x="721850" y="456773"/>
                  </a:lnTo>
                  <a:lnTo>
                    <a:pt x="730188" y="412500"/>
                  </a:lnTo>
                  <a:lnTo>
                    <a:pt x="733044" y="366522"/>
                  </a:lnTo>
                  <a:lnTo>
                    <a:pt x="730188" y="320543"/>
                  </a:lnTo>
                  <a:lnTo>
                    <a:pt x="721850" y="276270"/>
                  </a:lnTo>
                  <a:lnTo>
                    <a:pt x="708374" y="234045"/>
                  </a:lnTo>
                  <a:lnTo>
                    <a:pt x="690102" y="194212"/>
                  </a:lnTo>
                  <a:lnTo>
                    <a:pt x="667379" y="157114"/>
                  </a:lnTo>
                  <a:lnTo>
                    <a:pt x="640546" y="123094"/>
                  </a:lnTo>
                  <a:lnTo>
                    <a:pt x="609949" y="92497"/>
                  </a:lnTo>
                  <a:lnTo>
                    <a:pt x="575929" y="65664"/>
                  </a:lnTo>
                  <a:lnTo>
                    <a:pt x="538831" y="42941"/>
                  </a:lnTo>
                  <a:lnTo>
                    <a:pt x="498998" y="24669"/>
                  </a:lnTo>
                  <a:lnTo>
                    <a:pt x="456773" y="11193"/>
                  </a:lnTo>
                  <a:lnTo>
                    <a:pt x="412500" y="2855"/>
                  </a:lnTo>
                  <a:lnTo>
                    <a:pt x="36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0913" y="4130801"/>
              <a:ext cx="8940165" cy="1539240"/>
            </a:xfrm>
            <a:custGeom>
              <a:avLst/>
              <a:gdLst/>
              <a:ahLst/>
              <a:cxnLst/>
              <a:rect l="l" t="t" r="r" b="b"/>
              <a:pathLst>
                <a:path w="8940165" h="1539239">
                  <a:moveTo>
                    <a:pt x="0" y="366522"/>
                  </a:moveTo>
                  <a:lnTo>
                    <a:pt x="2855" y="320543"/>
                  </a:lnTo>
                  <a:lnTo>
                    <a:pt x="11193" y="276270"/>
                  </a:lnTo>
                  <a:lnTo>
                    <a:pt x="24669" y="234045"/>
                  </a:lnTo>
                  <a:lnTo>
                    <a:pt x="42941" y="194212"/>
                  </a:lnTo>
                  <a:lnTo>
                    <a:pt x="65664" y="157114"/>
                  </a:lnTo>
                  <a:lnTo>
                    <a:pt x="92497" y="123094"/>
                  </a:lnTo>
                  <a:lnTo>
                    <a:pt x="123094" y="92497"/>
                  </a:lnTo>
                  <a:lnTo>
                    <a:pt x="157114" y="65664"/>
                  </a:lnTo>
                  <a:lnTo>
                    <a:pt x="194212" y="42941"/>
                  </a:lnTo>
                  <a:lnTo>
                    <a:pt x="234045" y="24669"/>
                  </a:lnTo>
                  <a:lnTo>
                    <a:pt x="276270" y="11193"/>
                  </a:lnTo>
                  <a:lnTo>
                    <a:pt x="320543" y="2855"/>
                  </a:lnTo>
                  <a:lnTo>
                    <a:pt x="366522" y="0"/>
                  </a:lnTo>
                  <a:lnTo>
                    <a:pt x="412500" y="2855"/>
                  </a:lnTo>
                  <a:lnTo>
                    <a:pt x="456773" y="11193"/>
                  </a:lnTo>
                  <a:lnTo>
                    <a:pt x="498998" y="24669"/>
                  </a:lnTo>
                  <a:lnTo>
                    <a:pt x="538831" y="42941"/>
                  </a:lnTo>
                  <a:lnTo>
                    <a:pt x="575929" y="65664"/>
                  </a:lnTo>
                  <a:lnTo>
                    <a:pt x="609949" y="92497"/>
                  </a:lnTo>
                  <a:lnTo>
                    <a:pt x="640546" y="123094"/>
                  </a:lnTo>
                  <a:lnTo>
                    <a:pt x="667379" y="157114"/>
                  </a:lnTo>
                  <a:lnTo>
                    <a:pt x="690102" y="194212"/>
                  </a:lnTo>
                  <a:lnTo>
                    <a:pt x="708374" y="234045"/>
                  </a:lnTo>
                  <a:lnTo>
                    <a:pt x="721850" y="276270"/>
                  </a:lnTo>
                  <a:lnTo>
                    <a:pt x="730188" y="320543"/>
                  </a:lnTo>
                  <a:lnTo>
                    <a:pt x="733044" y="366522"/>
                  </a:lnTo>
                  <a:lnTo>
                    <a:pt x="730188" y="412500"/>
                  </a:lnTo>
                  <a:lnTo>
                    <a:pt x="721850" y="456773"/>
                  </a:lnTo>
                  <a:lnTo>
                    <a:pt x="708374" y="498998"/>
                  </a:lnTo>
                  <a:lnTo>
                    <a:pt x="690102" y="538831"/>
                  </a:lnTo>
                  <a:lnTo>
                    <a:pt x="667379" y="575929"/>
                  </a:lnTo>
                  <a:lnTo>
                    <a:pt x="640546" y="609949"/>
                  </a:lnTo>
                  <a:lnTo>
                    <a:pt x="609949" y="640546"/>
                  </a:lnTo>
                  <a:lnTo>
                    <a:pt x="575929" y="667379"/>
                  </a:lnTo>
                  <a:lnTo>
                    <a:pt x="538831" y="690102"/>
                  </a:lnTo>
                  <a:lnTo>
                    <a:pt x="498998" y="708374"/>
                  </a:lnTo>
                  <a:lnTo>
                    <a:pt x="456773" y="721850"/>
                  </a:lnTo>
                  <a:lnTo>
                    <a:pt x="412500" y="730188"/>
                  </a:lnTo>
                  <a:lnTo>
                    <a:pt x="366522" y="733044"/>
                  </a:lnTo>
                  <a:lnTo>
                    <a:pt x="320543" y="730188"/>
                  </a:lnTo>
                  <a:lnTo>
                    <a:pt x="276270" y="721850"/>
                  </a:lnTo>
                  <a:lnTo>
                    <a:pt x="234045" y="708374"/>
                  </a:lnTo>
                  <a:lnTo>
                    <a:pt x="194212" y="690102"/>
                  </a:lnTo>
                  <a:lnTo>
                    <a:pt x="157114" y="667379"/>
                  </a:lnTo>
                  <a:lnTo>
                    <a:pt x="123094" y="640546"/>
                  </a:lnTo>
                  <a:lnTo>
                    <a:pt x="92497" y="609949"/>
                  </a:lnTo>
                  <a:lnTo>
                    <a:pt x="65664" y="575929"/>
                  </a:lnTo>
                  <a:lnTo>
                    <a:pt x="42941" y="538831"/>
                  </a:lnTo>
                  <a:lnTo>
                    <a:pt x="24669" y="498998"/>
                  </a:lnTo>
                  <a:lnTo>
                    <a:pt x="11193" y="456773"/>
                  </a:lnTo>
                  <a:lnTo>
                    <a:pt x="2855" y="412500"/>
                  </a:lnTo>
                  <a:lnTo>
                    <a:pt x="0" y="366522"/>
                  </a:lnTo>
                  <a:close/>
                </a:path>
                <a:path w="8940165" h="1539239">
                  <a:moveTo>
                    <a:pt x="237744" y="1539240"/>
                  </a:moveTo>
                  <a:lnTo>
                    <a:pt x="8939784" y="1539240"/>
                  </a:lnTo>
                  <a:lnTo>
                    <a:pt x="8939784" y="952500"/>
                  </a:lnTo>
                  <a:lnTo>
                    <a:pt x="237744" y="952500"/>
                  </a:lnTo>
                  <a:lnTo>
                    <a:pt x="237744" y="1539240"/>
                  </a:lnTo>
                  <a:close/>
                </a:path>
              </a:pathLst>
            </a:custGeom>
            <a:ln w="19812">
              <a:solidFill>
                <a:srgbClr val="B31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11373" y="5010150"/>
              <a:ext cx="734695" cy="733425"/>
            </a:xfrm>
            <a:custGeom>
              <a:avLst/>
              <a:gdLst/>
              <a:ahLst/>
              <a:cxnLst/>
              <a:rect l="l" t="t" r="r" b="b"/>
              <a:pathLst>
                <a:path w="734695" h="733425">
                  <a:moveTo>
                    <a:pt x="367283" y="0"/>
                  </a:moveTo>
                  <a:lnTo>
                    <a:pt x="321217" y="2855"/>
                  </a:lnTo>
                  <a:lnTo>
                    <a:pt x="276857" y="11193"/>
                  </a:lnTo>
                  <a:lnTo>
                    <a:pt x="234548" y="24669"/>
                  </a:lnTo>
                  <a:lnTo>
                    <a:pt x="194633" y="42941"/>
                  </a:lnTo>
                  <a:lnTo>
                    <a:pt x="157458" y="65664"/>
                  </a:lnTo>
                  <a:lnTo>
                    <a:pt x="123366" y="92497"/>
                  </a:lnTo>
                  <a:lnTo>
                    <a:pt x="92703" y="123094"/>
                  </a:lnTo>
                  <a:lnTo>
                    <a:pt x="65812" y="157114"/>
                  </a:lnTo>
                  <a:lnTo>
                    <a:pt x="43038" y="194212"/>
                  </a:lnTo>
                  <a:lnTo>
                    <a:pt x="24725" y="234045"/>
                  </a:lnTo>
                  <a:lnTo>
                    <a:pt x="11218" y="276270"/>
                  </a:lnTo>
                  <a:lnTo>
                    <a:pt x="2862" y="320543"/>
                  </a:lnTo>
                  <a:lnTo>
                    <a:pt x="0" y="366522"/>
                  </a:lnTo>
                  <a:lnTo>
                    <a:pt x="2862" y="412500"/>
                  </a:lnTo>
                  <a:lnTo>
                    <a:pt x="11218" y="456773"/>
                  </a:lnTo>
                  <a:lnTo>
                    <a:pt x="24725" y="498998"/>
                  </a:lnTo>
                  <a:lnTo>
                    <a:pt x="43038" y="538831"/>
                  </a:lnTo>
                  <a:lnTo>
                    <a:pt x="65812" y="575929"/>
                  </a:lnTo>
                  <a:lnTo>
                    <a:pt x="92703" y="609949"/>
                  </a:lnTo>
                  <a:lnTo>
                    <a:pt x="123366" y="640546"/>
                  </a:lnTo>
                  <a:lnTo>
                    <a:pt x="157458" y="667379"/>
                  </a:lnTo>
                  <a:lnTo>
                    <a:pt x="194633" y="690102"/>
                  </a:lnTo>
                  <a:lnTo>
                    <a:pt x="234548" y="708374"/>
                  </a:lnTo>
                  <a:lnTo>
                    <a:pt x="276857" y="721850"/>
                  </a:lnTo>
                  <a:lnTo>
                    <a:pt x="321217" y="730188"/>
                  </a:lnTo>
                  <a:lnTo>
                    <a:pt x="367283" y="733044"/>
                  </a:lnTo>
                  <a:lnTo>
                    <a:pt x="413350" y="730188"/>
                  </a:lnTo>
                  <a:lnTo>
                    <a:pt x="457710" y="721850"/>
                  </a:lnTo>
                  <a:lnTo>
                    <a:pt x="500019" y="708374"/>
                  </a:lnTo>
                  <a:lnTo>
                    <a:pt x="539934" y="690102"/>
                  </a:lnTo>
                  <a:lnTo>
                    <a:pt x="577109" y="667379"/>
                  </a:lnTo>
                  <a:lnTo>
                    <a:pt x="611201" y="640546"/>
                  </a:lnTo>
                  <a:lnTo>
                    <a:pt x="641864" y="609949"/>
                  </a:lnTo>
                  <a:lnTo>
                    <a:pt x="668755" y="575929"/>
                  </a:lnTo>
                  <a:lnTo>
                    <a:pt x="691529" y="538831"/>
                  </a:lnTo>
                  <a:lnTo>
                    <a:pt x="709842" y="498998"/>
                  </a:lnTo>
                  <a:lnTo>
                    <a:pt x="723349" y="456773"/>
                  </a:lnTo>
                  <a:lnTo>
                    <a:pt x="731705" y="412500"/>
                  </a:lnTo>
                  <a:lnTo>
                    <a:pt x="734567" y="366522"/>
                  </a:lnTo>
                  <a:lnTo>
                    <a:pt x="731705" y="320543"/>
                  </a:lnTo>
                  <a:lnTo>
                    <a:pt x="723349" y="276270"/>
                  </a:lnTo>
                  <a:lnTo>
                    <a:pt x="709842" y="234045"/>
                  </a:lnTo>
                  <a:lnTo>
                    <a:pt x="691529" y="194212"/>
                  </a:lnTo>
                  <a:lnTo>
                    <a:pt x="668755" y="157114"/>
                  </a:lnTo>
                  <a:lnTo>
                    <a:pt x="641864" y="123094"/>
                  </a:lnTo>
                  <a:lnTo>
                    <a:pt x="611201" y="92497"/>
                  </a:lnTo>
                  <a:lnTo>
                    <a:pt x="577109" y="65664"/>
                  </a:lnTo>
                  <a:lnTo>
                    <a:pt x="539934" y="42941"/>
                  </a:lnTo>
                  <a:lnTo>
                    <a:pt x="500019" y="24669"/>
                  </a:lnTo>
                  <a:lnTo>
                    <a:pt x="457710" y="11193"/>
                  </a:lnTo>
                  <a:lnTo>
                    <a:pt x="413350" y="2855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58033" y="5010150"/>
              <a:ext cx="9123045" cy="1539240"/>
            </a:xfrm>
            <a:custGeom>
              <a:avLst/>
              <a:gdLst/>
              <a:ahLst/>
              <a:cxnLst/>
              <a:rect l="l" t="t" r="r" b="b"/>
              <a:pathLst>
                <a:path w="9123045" h="1539240">
                  <a:moveTo>
                    <a:pt x="53340" y="366522"/>
                  </a:moveTo>
                  <a:lnTo>
                    <a:pt x="56202" y="320543"/>
                  </a:lnTo>
                  <a:lnTo>
                    <a:pt x="64558" y="276270"/>
                  </a:lnTo>
                  <a:lnTo>
                    <a:pt x="78065" y="234045"/>
                  </a:lnTo>
                  <a:lnTo>
                    <a:pt x="96378" y="194212"/>
                  </a:lnTo>
                  <a:lnTo>
                    <a:pt x="119152" y="157114"/>
                  </a:lnTo>
                  <a:lnTo>
                    <a:pt x="146043" y="123094"/>
                  </a:lnTo>
                  <a:lnTo>
                    <a:pt x="176706" y="92497"/>
                  </a:lnTo>
                  <a:lnTo>
                    <a:pt x="210798" y="65664"/>
                  </a:lnTo>
                  <a:lnTo>
                    <a:pt x="247973" y="42941"/>
                  </a:lnTo>
                  <a:lnTo>
                    <a:pt x="287888" y="24669"/>
                  </a:lnTo>
                  <a:lnTo>
                    <a:pt x="330197" y="11193"/>
                  </a:lnTo>
                  <a:lnTo>
                    <a:pt x="374557" y="2855"/>
                  </a:lnTo>
                  <a:lnTo>
                    <a:pt x="420624" y="0"/>
                  </a:lnTo>
                  <a:lnTo>
                    <a:pt x="466690" y="2855"/>
                  </a:lnTo>
                  <a:lnTo>
                    <a:pt x="511050" y="11193"/>
                  </a:lnTo>
                  <a:lnTo>
                    <a:pt x="553359" y="24669"/>
                  </a:lnTo>
                  <a:lnTo>
                    <a:pt x="593274" y="42941"/>
                  </a:lnTo>
                  <a:lnTo>
                    <a:pt x="630449" y="65664"/>
                  </a:lnTo>
                  <a:lnTo>
                    <a:pt x="664541" y="92497"/>
                  </a:lnTo>
                  <a:lnTo>
                    <a:pt x="695204" y="123094"/>
                  </a:lnTo>
                  <a:lnTo>
                    <a:pt x="722095" y="157114"/>
                  </a:lnTo>
                  <a:lnTo>
                    <a:pt x="744869" y="194212"/>
                  </a:lnTo>
                  <a:lnTo>
                    <a:pt x="763182" y="234045"/>
                  </a:lnTo>
                  <a:lnTo>
                    <a:pt x="776689" y="276270"/>
                  </a:lnTo>
                  <a:lnTo>
                    <a:pt x="785045" y="320543"/>
                  </a:lnTo>
                  <a:lnTo>
                    <a:pt x="787907" y="366522"/>
                  </a:lnTo>
                  <a:lnTo>
                    <a:pt x="785045" y="412500"/>
                  </a:lnTo>
                  <a:lnTo>
                    <a:pt x="776689" y="456773"/>
                  </a:lnTo>
                  <a:lnTo>
                    <a:pt x="763182" y="498998"/>
                  </a:lnTo>
                  <a:lnTo>
                    <a:pt x="744869" y="538831"/>
                  </a:lnTo>
                  <a:lnTo>
                    <a:pt x="722095" y="575929"/>
                  </a:lnTo>
                  <a:lnTo>
                    <a:pt x="695204" y="609949"/>
                  </a:lnTo>
                  <a:lnTo>
                    <a:pt x="664541" y="640546"/>
                  </a:lnTo>
                  <a:lnTo>
                    <a:pt x="630449" y="667379"/>
                  </a:lnTo>
                  <a:lnTo>
                    <a:pt x="593274" y="690102"/>
                  </a:lnTo>
                  <a:lnTo>
                    <a:pt x="553359" y="708374"/>
                  </a:lnTo>
                  <a:lnTo>
                    <a:pt x="511050" y="721850"/>
                  </a:lnTo>
                  <a:lnTo>
                    <a:pt x="466690" y="730188"/>
                  </a:lnTo>
                  <a:lnTo>
                    <a:pt x="420624" y="733044"/>
                  </a:lnTo>
                  <a:lnTo>
                    <a:pt x="374557" y="730188"/>
                  </a:lnTo>
                  <a:lnTo>
                    <a:pt x="330197" y="721850"/>
                  </a:lnTo>
                  <a:lnTo>
                    <a:pt x="287888" y="708374"/>
                  </a:lnTo>
                  <a:lnTo>
                    <a:pt x="247973" y="690102"/>
                  </a:lnTo>
                  <a:lnTo>
                    <a:pt x="210798" y="667379"/>
                  </a:lnTo>
                  <a:lnTo>
                    <a:pt x="176706" y="640546"/>
                  </a:lnTo>
                  <a:lnTo>
                    <a:pt x="146043" y="609949"/>
                  </a:lnTo>
                  <a:lnTo>
                    <a:pt x="119152" y="575929"/>
                  </a:lnTo>
                  <a:lnTo>
                    <a:pt x="96378" y="538831"/>
                  </a:lnTo>
                  <a:lnTo>
                    <a:pt x="78065" y="498998"/>
                  </a:lnTo>
                  <a:lnTo>
                    <a:pt x="64558" y="456773"/>
                  </a:lnTo>
                  <a:lnTo>
                    <a:pt x="56202" y="412500"/>
                  </a:lnTo>
                  <a:lnTo>
                    <a:pt x="53340" y="366522"/>
                  </a:lnTo>
                  <a:close/>
                </a:path>
                <a:path w="9123045" h="1539240">
                  <a:moveTo>
                    <a:pt x="0" y="1539240"/>
                  </a:moveTo>
                  <a:lnTo>
                    <a:pt x="9122664" y="1539240"/>
                  </a:lnTo>
                  <a:lnTo>
                    <a:pt x="9122664" y="952500"/>
                  </a:lnTo>
                  <a:lnTo>
                    <a:pt x="0" y="952500"/>
                  </a:lnTo>
                  <a:lnTo>
                    <a:pt x="0" y="1539240"/>
                  </a:lnTo>
                  <a:close/>
                </a:path>
              </a:pathLst>
            </a:custGeom>
            <a:ln w="19812">
              <a:solidFill>
                <a:srgbClr val="B31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10916" y="2565272"/>
            <a:ext cx="8462645" cy="387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Экологически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чистый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инновационный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метод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переработки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"/>
              <a:cs typeface="Arial"/>
            </a:endParaRPr>
          </a:p>
          <a:p>
            <a:pPr marL="432434">
              <a:lnSpc>
                <a:spcPct val="100000"/>
              </a:lnSpc>
            </a:pPr>
            <a:r>
              <a:rPr sz="1800" spc="-60" dirty="0">
                <a:latin typeface="Arial"/>
                <a:cs typeface="Arial"/>
              </a:rPr>
              <a:t>Импортозамещение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ежегодно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ввозимого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Россию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0">
                <a:latin typeface="Arial"/>
                <a:cs typeface="Arial"/>
              </a:rPr>
              <a:t>более</a:t>
            </a:r>
            <a:r>
              <a:rPr sz="1800" spc="-90">
                <a:latin typeface="Arial"/>
                <a:cs typeface="Arial"/>
              </a:rPr>
              <a:t> </a:t>
            </a:r>
            <a:r>
              <a:rPr sz="1800" spc="-40" smtClean="0">
                <a:latin typeface="Arial"/>
                <a:cs typeface="Arial"/>
              </a:rPr>
              <a:t>20</a:t>
            </a:r>
            <a:r>
              <a:rPr sz="1800" spc="-90" smtClean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тыс.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регенерата</a:t>
            </a:r>
            <a:endParaRPr sz="1800">
              <a:latin typeface="Arial"/>
              <a:cs typeface="Arial"/>
            </a:endParaRPr>
          </a:p>
          <a:p>
            <a:pPr marL="432434" marR="3138805" indent="128905">
              <a:lnSpc>
                <a:spcPts val="6930"/>
              </a:lnSpc>
              <a:spcBef>
                <a:spcPts val="1025"/>
              </a:spcBef>
              <a:tabLst>
                <a:tab pos="4128770" algn="l"/>
              </a:tabLst>
            </a:pPr>
            <a:r>
              <a:rPr sz="1800" spc="-20" dirty="0">
                <a:latin typeface="Arial"/>
                <a:cs typeface="Arial"/>
              </a:rPr>
              <a:t>Рентабельность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не</a:t>
            </a:r>
            <a:r>
              <a:rPr sz="1800" dirty="0">
                <a:latin typeface="Arial"/>
                <a:cs typeface="Arial"/>
              </a:rPr>
              <a:t> менее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Максимальный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срок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окупаемости	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1,5-2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года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План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открытие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25 </a:t>
            </a:r>
            <a:r>
              <a:rPr sz="1800" spc="-10" dirty="0">
                <a:latin typeface="Arial"/>
                <a:cs typeface="Arial"/>
              </a:rPr>
              <a:t>производств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 </a:t>
            </a:r>
            <a:r>
              <a:rPr sz="1800" spc="-10" dirty="0">
                <a:latin typeface="Arial"/>
                <a:cs typeface="Arial"/>
              </a:rPr>
              <a:t>территории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России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3140964"/>
            <a:ext cx="3721735" cy="2545080"/>
            <a:chOff x="0" y="3140964"/>
            <a:chExt cx="3721735" cy="254508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0964"/>
              <a:ext cx="3721608" cy="25450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9964" y="3421380"/>
              <a:ext cx="467868" cy="4678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360" y="4270248"/>
              <a:ext cx="467867" cy="4678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3679" y="5164836"/>
              <a:ext cx="437388" cy="46786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182367" y="2523744"/>
            <a:ext cx="753110" cy="4109085"/>
            <a:chOff x="2182367" y="2523744"/>
            <a:chExt cx="753110" cy="4109085"/>
          </a:xfrm>
        </p:grpSpPr>
        <p:sp>
          <p:nvSpPr>
            <p:cNvPr id="22" name="object 22"/>
            <p:cNvSpPr/>
            <p:nvPr/>
          </p:nvSpPr>
          <p:spPr>
            <a:xfrm>
              <a:off x="2192273" y="5889497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66521" y="0"/>
                  </a:moveTo>
                  <a:lnTo>
                    <a:pt x="320543" y="2855"/>
                  </a:lnTo>
                  <a:lnTo>
                    <a:pt x="276270" y="11193"/>
                  </a:lnTo>
                  <a:lnTo>
                    <a:pt x="234045" y="24671"/>
                  </a:lnTo>
                  <a:lnTo>
                    <a:pt x="194212" y="42943"/>
                  </a:lnTo>
                  <a:lnTo>
                    <a:pt x="157114" y="65668"/>
                  </a:lnTo>
                  <a:lnTo>
                    <a:pt x="123094" y="92501"/>
                  </a:lnTo>
                  <a:lnTo>
                    <a:pt x="92497" y="123099"/>
                  </a:lnTo>
                  <a:lnTo>
                    <a:pt x="65664" y="157119"/>
                  </a:lnTo>
                  <a:lnTo>
                    <a:pt x="42941" y="194217"/>
                  </a:lnTo>
                  <a:lnTo>
                    <a:pt x="24669" y="234050"/>
                  </a:lnTo>
                  <a:lnTo>
                    <a:pt x="11193" y="276274"/>
                  </a:lnTo>
                  <a:lnTo>
                    <a:pt x="2855" y="320546"/>
                  </a:lnTo>
                  <a:lnTo>
                    <a:pt x="0" y="366521"/>
                  </a:lnTo>
                  <a:lnTo>
                    <a:pt x="2855" y="412497"/>
                  </a:lnTo>
                  <a:lnTo>
                    <a:pt x="11193" y="456769"/>
                  </a:lnTo>
                  <a:lnTo>
                    <a:pt x="24669" y="498993"/>
                  </a:lnTo>
                  <a:lnTo>
                    <a:pt x="42941" y="538826"/>
                  </a:lnTo>
                  <a:lnTo>
                    <a:pt x="65664" y="575924"/>
                  </a:lnTo>
                  <a:lnTo>
                    <a:pt x="92497" y="609944"/>
                  </a:lnTo>
                  <a:lnTo>
                    <a:pt x="123094" y="640542"/>
                  </a:lnTo>
                  <a:lnTo>
                    <a:pt x="157114" y="667375"/>
                  </a:lnTo>
                  <a:lnTo>
                    <a:pt x="194212" y="690100"/>
                  </a:lnTo>
                  <a:lnTo>
                    <a:pt x="234045" y="708372"/>
                  </a:lnTo>
                  <a:lnTo>
                    <a:pt x="276270" y="721850"/>
                  </a:lnTo>
                  <a:lnTo>
                    <a:pt x="320543" y="730188"/>
                  </a:lnTo>
                  <a:lnTo>
                    <a:pt x="366521" y="733043"/>
                  </a:lnTo>
                  <a:lnTo>
                    <a:pt x="412500" y="730188"/>
                  </a:lnTo>
                  <a:lnTo>
                    <a:pt x="456773" y="721850"/>
                  </a:lnTo>
                  <a:lnTo>
                    <a:pt x="498998" y="708372"/>
                  </a:lnTo>
                  <a:lnTo>
                    <a:pt x="538831" y="690100"/>
                  </a:lnTo>
                  <a:lnTo>
                    <a:pt x="575929" y="667375"/>
                  </a:lnTo>
                  <a:lnTo>
                    <a:pt x="609949" y="640542"/>
                  </a:lnTo>
                  <a:lnTo>
                    <a:pt x="640546" y="609944"/>
                  </a:lnTo>
                  <a:lnTo>
                    <a:pt x="667379" y="575924"/>
                  </a:lnTo>
                  <a:lnTo>
                    <a:pt x="690102" y="538826"/>
                  </a:lnTo>
                  <a:lnTo>
                    <a:pt x="708374" y="498993"/>
                  </a:lnTo>
                  <a:lnTo>
                    <a:pt x="721850" y="456769"/>
                  </a:lnTo>
                  <a:lnTo>
                    <a:pt x="730188" y="412497"/>
                  </a:lnTo>
                  <a:lnTo>
                    <a:pt x="733044" y="366521"/>
                  </a:lnTo>
                  <a:lnTo>
                    <a:pt x="730188" y="320546"/>
                  </a:lnTo>
                  <a:lnTo>
                    <a:pt x="721850" y="276274"/>
                  </a:lnTo>
                  <a:lnTo>
                    <a:pt x="708374" y="234050"/>
                  </a:lnTo>
                  <a:lnTo>
                    <a:pt x="690102" y="194217"/>
                  </a:lnTo>
                  <a:lnTo>
                    <a:pt x="667379" y="157119"/>
                  </a:lnTo>
                  <a:lnTo>
                    <a:pt x="640546" y="123099"/>
                  </a:lnTo>
                  <a:lnTo>
                    <a:pt x="609949" y="92501"/>
                  </a:lnTo>
                  <a:lnTo>
                    <a:pt x="575929" y="65668"/>
                  </a:lnTo>
                  <a:lnTo>
                    <a:pt x="538831" y="42943"/>
                  </a:lnTo>
                  <a:lnTo>
                    <a:pt x="498998" y="24671"/>
                  </a:lnTo>
                  <a:lnTo>
                    <a:pt x="456773" y="11193"/>
                  </a:lnTo>
                  <a:lnTo>
                    <a:pt x="412500" y="2855"/>
                  </a:lnTo>
                  <a:lnTo>
                    <a:pt x="366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92273" y="5889497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0" y="366521"/>
                  </a:moveTo>
                  <a:lnTo>
                    <a:pt x="2855" y="320546"/>
                  </a:lnTo>
                  <a:lnTo>
                    <a:pt x="11193" y="276274"/>
                  </a:lnTo>
                  <a:lnTo>
                    <a:pt x="24669" y="234050"/>
                  </a:lnTo>
                  <a:lnTo>
                    <a:pt x="42941" y="194217"/>
                  </a:lnTo>
                  <a:lnTo>
                    <a:pt x="65664" y="157119"/>
                  </a:lnTo>
                  <a:lnTo>
                    <a:pt x="92497" y="123099"/>
                  </a:lnTo>
                  <a:lnTo>
                    <a:pt x="123094" y="92501"/>
                  </a:lnTo>
                  <a:lnTo>
                    <a:pt x="157114" y="65668"/>
                  </a:lnTo>
                  <a:lnTo>
                    <a:pt x="194212" y="42943"/>
                  </a:lnTo>
                  <a:lnTo>
                    <a:pt x="234045" y="24671"/>
                  </a:lnTo>
                  <a:lnTo>
                    <a:pt x="276270" y="11193"/>
                  </a:lnTo>
                  <a:lnTo>
                    <a:pt x="320543" y="2855"/>
                  </a:lnTo>
                  <a:lnTo>
                    <a:pt x="366521" y="0"/>
                  </a:lnTo>
                  <a:lnTo>
                    <a:pt x="412500" y="2855"/>
                  </a:lnTo>
                  <a:lnTo>
                    <a:pt x="456773" y="11193"/>
                  </a:lnTo>
                  <a:lnTo>
                    <a:pt x="498998" y="24671"/>
                  </a:lnTo>
                  <a:lnTo>
                    <a:pt x="538831" y="42943"/>
                  </a:lnTo>
                  <a:lnTo>
                    <a:pt x="575929" y="65668"/>
                  </a:lnTo>
                  <a:lnTo>
                    <a:pt x="609949" y="92501"/>
                  </a:lnTo>
                  <a:lnTo>
                    <a:pt x="640546" y="123099"/>
                  </a:lnTo>
                  <a:lnTo>
                    <a:pt x="667379" y="157119"/>
                  </a:lnTo>
                  <a:lnTo>
                    <a:pt x="690102" y="194217"/>
                  </a:lnTo>
                  <a:lnTo>
                    <a:pt x="708374" y="234050"/>
                  </a:lnTo>
                  <a:lnTo>
                    <a:pt x="721850" y="276274"/>
                  </a:lnTo>
                  <a:lnTo>
                    <a:pt x="730188" y="320546"/>
                  </a:lnTo>
                  <a:lnTo>
                    <a:pt x="733044" y="366521"/>
                  </a:lnTo>
                  <a:lnTo>
                    <a:pt x="730188" y="412497"/>
                  </a:lnTo>
                  <a:lnTo>
                    <a:pt x="721850" y="456769"/>
                  </a:lnTo>
                  <a:lnTo>
                    <a:pt x="708374" y="498993"/>
                  </a:lnTo>
                  <a:lnTo>
                    <a:pt x="690102" y="538826"/>
                  </a:lnTo>
                  <a:lnTo>
                    <a:pt x="667379" y="575924"/>
                  </a:lnTo>
                  <a:lnTo>
                    <a:pt x="640546" y="609944"/>
                  </a:lnTo>
                  <a:lnTo>
                    <a:pt x="609949" y="640542"/>
                  </a:lnTo>
                  <a:lnTo>
                    <a:pt x="575929" y="667375"/>
                  </a:lnTo>
                  <a:lnTo>
                    <a:pt x="538831" y="690100"/>
                  </a:lnTo>
                  <a:lnTo>
                    <a:pt x="498998" y="708372"/>
                  </a:lnTo>
                  <a:lnTo>
                    <a:pt x="456773" y="721850"/>
                  </a:lnTo>
                  <a:lnTo>
                    <a:pt x="412500" y="730188"/>
                  </a:lnTo>
                  <a:lnTo>
                    <a:pt x="366521" y="733043"/>
                  </a:lnTo>
                  <a:lnTo>
                    <a:pt x="320543" y="730188"/>
                  </a:lnTo>
                  <a:lnTo>
                    <a:pt x="276270" y="721850"/>
                  </a:lnTo>
                  <a:lnTo>
                    <a:pt x="234045" y="708372"/>
                  </a:lnTo>
                  <a:lnTo>
                    <a:pt x="194212" y="690100"/>
                  </a:lnTo>
                  <a:lnTo>
                    <a:pt x="157114" y="667375"/>
                  </a:lnTo>
                  <a:lnTo>
                    <a:pt x="123094" y="640542"/>
                  </a:lnTo>
                  <a:lnTo>
                    <a:pt x="92497" y="609944"/>
                  </a:lnTo>
                  <a:lnTo>
                    <a:pt x="65664" y="575924"/>
                  </a:lnTo>
                  <a:lnTo>
                    <a:pt x="42941" y="538826"/>
                  </a:lnTo>
                  <a:lnTo>
                    <a:pt x="24669" y="498993"/>
                  </a:lnTo>
                  <a:lnTo>
                    <a:pt x="11193" y="456769"/>
                  </a:lnTo>
                  <a:lnTo>
                    <a:pt x="2855" y="412497"/>
                  </a:lnTo>
                  <a:lnTo>
                    <a:pt x="0" y="366521"/>
                  </a:lnTo>
                  <a:close/>
                </a:path>
              </a:pathLst>
            </a:custGeom>
            <a:ln w="19812">
              <a:solidFill>
                <a:srgbClr val="B31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0863" y="2523744"/>
              <a:ext cx="438912" cy="4328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0007" y="6009132"/>
              <a:ext cx="432816" cy="4312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910844"/>
            <a:ext cx="72440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EBEBEB"/>
                </a:solidFill>
              </a:rPr>
              <a:t>Правовая</a:t>
            </a:r>
            <a:r>
              <a:rPr spc="-45" dirty="0">
                <a:solidFill>
                  <a:srgbClr val="EBEBEB"/>
                </a:solidFill>
              </a:rPr>
              <a:t> </a:t>
            </a:r>
            <a:r>
              <a:rPr spc="-10" dirty="0">
                <a:solidFill>
                  <a:srgbClr val="EBEBEB"/>
                </a:solidFill>
              </a:rPr>
              <a:t>основа</a:t>
            </a:r>
            <a:r>
              <a:rPr spc="-35" dirty="0">
                <a:solidFill>
                  <a:srgbClr val="EBEBEB"/>
                </a:solidFill>
              </a:rPr>
              <a:t> </a:t>
            </a:r>
            <a:r>
              <a:rPr spc="-5" dirty="0">
                <a:solidFill>
                  <a:srgbClr val="EBEBEB"/>
                </a:solidFill>
              </a:rPr>
              <a:t>реализации</a:t>
            </a:r>
            <a:r>
              <a:rPr spc="-35" dirty="0">
                <a:solidFill>
                  <a:srgbClr val="EBEBEB"/>
                </a:solidFill>
              </a:rPr>
              <a:t> </a:t>
            </a:r>
            <a:r>
              <a:rPr spc="-5" dirty="0">
                <a:solidFill>
                  <a:srgbClr val="EBEBEB"/>
                </a:solidFill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5908" y="2503398"/>
            <a:ext cx="10539730" cy="388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999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С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января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2018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года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запрещено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направлять</a:t>
            </a:r>
            <a:r>
              <a:rPr sz="2000" spc="-5" dirty="0">
                <a:latin typeface="Arial"/>
                <a:cs typeface="Arial"/>
              </a:rPr>
              <a:t> на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полигоны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отходы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шин,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покрышек,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автомобильных </a:t>
            </a:r>
            <a:r>
              <a:rPr sz="2000" spc="5" dirty="0">
                <a:latin typeface="Arial"/>
                <a:cs typeface="Arial"/>
              </a:rPr>
              <a:t>камер,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0" dirty="0">
                <a:latin typeface="Arial"/>
                <a:cs typeface="Arial"/>
              </a:rPr>
              <a:t>других материалов, которые </a:t>
            </a:r>
            <a:r>
              <a:rPr sz="2000" spc="-15" dirty="0">
                <a:latin typeface="Arial"/>
                <a:cs typeface="Arial"/>
              </a:rPr>
              <a:t>возможно использовать вторично. 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Данный </a:t>
            </a:r>
            <a:r>
              <a:rPr sz="2000" spc="-15" dirty="0">
                <a:latin typeface="Arial"/>
                <a:cs typeface="Arial"/>
              </a:rPr>
              <a:t>запрет </a:t>
            </a:r>
            <a:r>
              <a:rPr sz="2000" spc="-20" dirty="0">
                <a:latin typeface="Arial"/>
                <a:cs typeface="Arial"/>
              </a:rPr>
              <a:t>предполагает </a:t>
            </a:r>
            <a:r>
              <a:rPr sz="2000" dirty="0">
                <a:latin typeface="Arial"/>
                <a:cs typeface="Arial"/>
              </a:rPr>
              <a:t>100% сбор и </a:t>
            </a:r>
            <a:r>
              <a:rPr sz="2000" spc="-15" dirty="0">
                <a:latin typeface="Arial"/>
                <a:cs typeface="Arial"/>
              </a:rPr>
              <a:t>удаление </a:t>
            </a:r>
            <a:r>
              <a:rPr sz="2000" spc="-20" dirty="0">
                <a:latin typeface="Arial"/>
                <a:cs typeface="Arial"/>
              </a:rPr>
              <a:t>отходов </a:t>
            </a:r>
            <a:r>
              <a:rPr sz="2000" spc="-5" dirty="0">
                <a:latin typeface="Arial"/>
                <a:cs typeface="Arial"/>
              </a:rPr>
              <a:t>всеми способами, </a:t>
            </a:r>
            <a:r>
              <a:rPr sz="2000" dirty="0">
                <a:latin typeface="Arial"/>
                <a:cs typeface="Arial"/>
              </a:rPr>
              <a:t>кроме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захоронения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Arial"/>
                <a:cs typeface="Arial"/>
              </a:rPr>
              <a:t>Федеральный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закон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от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24.06.1998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№89-ФЗ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(ред.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от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29.12.2015)</a:t>
            </a:r>
            <a:endParaRPr sz="2000"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«Об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отходах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производства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и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потребления»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Arial"/>
                <a:cs typeface="Arial"/>
              </a:rPr>
              <a:t>Распоряжение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Правительства</a:t>
            </a:r>
            <a:r>
              <a:rPr sz="2000" i="1" dirty="0">
                <a:latin typeface="Arial"/>
                <a:cs typeface="Arial"/>
              </a:rPr>
              <a:t> №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84-р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от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25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января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2018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года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5316220" marR="7620" indent="-192405" algn="r">
              <a:lnSpc>
                <a:spcPct val="100000"/>
              </a:lnSpc>
            </a:pPr>
            <a:r>
              <a:rPr sz="2000" i="1" spc="-10" dirty="0">
                <a:latin typeface="Arial"/>
                <a:cs typeface="Arial"/>
              </a:rPr>
              <a:t>«Стратегия развития </a:t>
            </a:r>
            <a:r>
              <a:rPr sz="2000" i="1" spc="-5" dirty="0">
                <a:latin typeface="Arial"/>
                <a:cs typeface="Arial"/>
              </a:rPr>
              <a:t>промышленности </a:t>
            </a:r>
            <a:r>
              <a:rPr sz="2000" i="1" dirty="0">
                <a:latin typeface="Arial"/>
                <a:cs typeface="Arial"/>
              </a:rPr>
              <a:t>по </a:t>
            </a:r>
            <a:r>
              <a:rPr sz="2000" i="1" spc="-54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обработке,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утилизации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10" dirty="0">
                <a:latin typeface="Arial"/>
                <a:cs typeface="Arial"/>
              </a:rPr>
              <a:t>обезвреживанию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2000" i="1" spc="-5" dirty="0">
                <a:latin typeface="Arial"/>
                <a:cs typeface="Arial"/>
              </a:rPr>
              <a:t>отходов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производства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10" dirty="0">
                <a:latin typeface="Arial"/>
                <a:cs typeface="Arial"/>
              </a:rPr>
              <a:t>потребления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на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период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до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2030</a:t>
            </a:r>
            <a:r>
              <a:rPr sz="2000" i="1" spc="-10" dirty="0">
                <a:latin typeface="Arial"/>
                <a:cs typeface="Arial"/>
              </a:rPr>
              <a:t> года»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667003"/>
            <a:ext cx="6305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BEBEB"/>
                </a:solidFill>
              </a:rPr>
              <a:t>Проект</a:t>
            </a:r>
            <a:r>
              <a:rPr spc="-45" dirty="0">
                <a:solidFill>
                  <a:srgbClr val="EBEBEB"/>
                </a:solidFill>
              </a:rPr>
              <a:t> </a:t>
            </a:r>
            <a:r>
              <a:rPr spc="-35" dirty="0">
                <a:solidFill>
                  <a:srgbClr val="EBEBEB"/>
                </a:solidFill>
              </a:rPr>
              <a:t>соответствует</a:t>
            </a:r>
            <a:r>
              <a:rPr spc="-70" dirty="0">
                <a:solidFill>
                  <a:srgbClr val="EBEBEB"/>
                </a:solidFill>
              </a:rPr>
              <a:t> </a:t>
            </a:r>
            <a:r>
              <a:rPr dirty="0">
                <a:solidFill>
                  <a:srgbClr val="EBEBEB"/>
                </a:solidFill>
              </a:rPr>
              <a:t>принципам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054" y="1154379"/>
            <a:ext cx="103549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EBEBEB"/>
                </a:solidFill>
                <a:latin typeface="Arial"/>
                <a:cs typeface="Arial"/>
              </a:rPr>
              <a:t>Циркулярной</a:t>
            </a:r>
            <a:r>
              <a:rPr sz="3200" spc="-4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BEBEB"/>
                </a:solidFill>
                <a:latin typeface="Arial"/>
                <a:cs typeface="Arial"/>
              </a:rPr>
              <a:t>экономики</a:t>
            </a:r>
            <a:r>
              <a:rPr sz="3200" spc="-4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BEBEB"/>
                </a:solidFill>
                <a:latin typeface="Arial"/>
                <a:cs typeface="Arial"/>
              </a:rPr>
              <a:t>(экономики</a:t>
            </a:r>
            <a:r>
              <a:rPr sz="3200" spc="-4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EBEBEB"/>
                </a:solidFill>
                <a:latin typeface="Arial"/>
                <a:cs typeface="Arial"/>
              </a:rPr>
              <a:t>замкнутого</a:t>
            </a:r>
            <a:r>
              <a:rPr sz="3200" spc="-3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BEBEB"/>
                </a:solidFill>
                <a:latin typeface="Arial"/>
                <a:cs typeface="Arial"/>
              </a:rPr>
              <a:t>цикла)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054" y="2624074"/>
            <a:ext cx="26257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снижение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природоемкости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экономического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роста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054" y="3843654"/>
            <a:ext cx="25076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более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рациональное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производство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3054" y="4758309"/>
            <a:ext cx="27311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продление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жизненного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цикла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товаров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054" y="5672429"/>
            <a:ext cx="24250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cокращение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объема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отходов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9748" y="2777998"/>
            <a:ext cx="27705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cохранение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природных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ресурсов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для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следующих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поколений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00313" y="3997578"/>
            <a:ext cx="282956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35735" algn="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повыш</a:t>
            </a:r>
            <a:r>
              <a:rPr sz="2000" spc="5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е  </a:t>
            </a:r>
            <a:r>
              <a:rPr sz="2000" spc="-5" dirty="0">
                <a:latin typeface="Arial"/>
                <a:cs typeface="Arial"/>
              </a:rPr>
              <a:t>конкурентоспособности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корпораций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Arial"/>
                <a:cs typeface="Arial"/>
              </a:rPr>
              <a:t>государств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16618" y="5521858"/>
            <a:ext cx="19132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создание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новых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рабочих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мест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08" y="2296667"/>
            <a:ext cx="3226307" cy="402793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487159" y="2534792"/>
            <a:ext cx="1467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1F47"/>
                </a:solidFill>
                <a:latin typeface="Arial"/>
                <a:cs typeface="Arial"/>
              </a:rPr>
              <a:t>(</a:t>
            </a:r>
            <a:r>
              <a:rPr sz="1800" spc="20" dirty="0">
                <a:solidFill>
                  <a:srgbClr val="2A1F47"/>
                </a:solidFill>
                <a:latin typeface="Arial"/>
                <a:cs typeface="Arial"/>
              </a:rPr>
              <a:t>с</a:t>
            </a:r>
            <a:r>
              <a:rPr sz="1800" spc="-5" dirty="0">
                <a:solidFill>
                  <a:srgbClr val="2A1F47"/>
                </a:solidFill>
                <a:latin typeface="Arial"/>
                <a:cs typeface="Arial"/>
              </a:rPr>
              <a:t>ок</a:t>
            </a:r>
            <a:r>
              <a:rPr sz="1800" spc="-10" dirty="0">
                <a:solidFill>
                  <a:srgbClr val="2A1F47"/>
                </a:solidFill>
                <a:latin typeface="Arial"/>
                <a:cs typeface="Arial"/>
              </a:rPr>
              <a:t>р</a:t>
            </a:r>
            <a:r>
              <a:rPr sz="1800" spc="-5" dirty="0">
                <a:solidFill>
                  <a:srgbClr val="2A1F47"/>
                </a:solidFill>
                <a:latin typeface="Arial"/>
                <a:cs typeface="Arial"/>
              </a:rPr>
              <a:t>а</a:t>
            </a:r>
            <a:r>
              <a:rPr sz="1800" spc="-35" dirty="0">
                <a:solidFill>
                  <a:srgbClr val="2A1F47"/>
                </a:solidFill>
                <a:latin typeface="Arial"/>
                <a:cs typeface="Arial"/>
              </a:rPr>
              <a:t>щ</a:t>
            </a:r>
            <a:r>
              <a:rPr sz="1800" spc="-5" dirty="0">
                <a:solidFill>
                  <a:srgbClr val="2A1F47"/>
                </a:solidFill>
                <a:latin typeface="Arial"/>
                <a:cs typeface="Arial"/>
              </a:rPr>
              <a:t>ени</a:t>
            </a:r>
            <a:r>
              <a:rPr sz="1800" dirty="0">
                <a:solidFill>
                  <a:srgbClr val="2A1F47"/>
                </a:solidFill>
                <a:latin typeface="Arial"/>
                <a:cs typeface="Arial"/>
              </a:rPr>
              <a:t>е)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9846" y="6321958"/>
            <a:ext cx="1266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1F47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2A1F47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2A1F47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2A1F47"/>
                </a:solidFill>
                <a:latin typeface="Arial"/>
                <a:cs typeface="Arial"/>
              </a:rPr>
              <a:t>ци</a:t>
            </a:r>
            <a:r>
              <a:rPr sz="1800" spc="25" dirty="0">
                <a:solidFill>
                  <a:srgbClr val="2A1F47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2A1F47"/>
                </a:solidFill>
                <a:latin typeface="Arial"/>
                <a:cs typeface="Arial"/>
              </a:rPr>
              <a:t>лин</a:t>
            </a:r>
            <a:r>
              <a:rPr sz="1800" spc="10" dirty="0">
                <a:solidFill>
                  <a:srgbClr val="2A1F47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2A1F47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70726" y="6321958"/>
            <a:ext cx="2943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A1F47"/>
                </a:solidFill>
                <a:latin typeface="Arial"/>
                <a:cs typeface="Arial"/>
              </a:rPr>
              <a:t>(повторное</a:t>
            </a:r>
            <a:r>
              <a:rPr sz="1800" spc="-45" dirty="0">
                <a:solidFill>
                  <a:srgbClr val="2A1F4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1F47"/>
                </a:solidFill>
                <a:latin typeface="Arial"/>
                <a:cs typeface="Arial"/>
              </a:rPr>
              <a:t>использование)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46932" y="3657600"/>
            <a:ext cx="4572000" cy="1892935"/>
          </a:xfrm>
          <a:custGeom>
            <a:avLst/>
            <a:gdLst/>
            <a:ahLst/>
            <a:cxnLst/>
            <a:rect l="l" t="t" r="r" b="b"/>
            <a:pathLst>
              <a:path w="4572000" h="1892935">
                <a:moveTo>
                  <a:pt x="661416" y="0"/>
                </a:moveTo>
                <a:lnTo>
                  <a:pt x="330708" y="0"/>
                </a:lnTo>
                <a:lnTo>
                  <a:pt x="0" y="946404"/>
                </a:lnTo>
                <a:lnTo>
                  <a:pt x="330708" y="1892808"/>
                </a:lnTo>
                <a:lnTo>
                  <a:pt x="661416" y="1892808"/>
                </a:lnTo>
                <a:lnTo>
                  <a:pt x="330708" y="946404"/>
                </a:lnTo>
                <a:lnTo>
                  <a:pt x="661416" y="0"/>
                </a:lnTo>
                <a:close/>
              </a:path>
              <a:path w="4572000" h="1892935">
                <a:moveTo>
                  <a:pt x="4572000" y="946404"/>
                </a:moveTo>
                <a:lnTo>
                  <a:pt x="4241292" y="0"/>
                </a:lnTo>
                <a:lnTo>
                  <a:pt x="3910584" y="0"/>
                </a:lnTo>
                <a:lnTo>
                  <a:pt x="4241292" y="946404"/>
                </a:lnTo>
                <a:lnTo>
                  <a:pt x="3910584" y="1892808"/>
                </a:lnTo>
                <a:lnTo>
                  <a:pt x="4241292" y="1892808"/>
                </a:lnTo>
                <a:lnTo>
                  <a:pt x="4572000" y="946404"/>
                </a:lnTo>
                <a:close/>
              </a:path>
            </a:pathLst>
          </a:custGeom>
          <a:solidFill>
            <a:srgbClr val="B3116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910844"/>
            <a:ext cx="7457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EBEBEB"/>
                </a:solidFill>
              </a:rPr>
              <a:t>Конечный</a:t>
            </a:r>
            <a:r>
              <a:rPr spc="-40" dirty="0">
                <a:solidFill>
                  <a:srgbClr val="EBEBEB"/>
                </a:solidFill>
              </a:rPr>
              <a:t> </a:t>
            </a:r>
            <a:r>
              <a:rPr spc="-10" dirty="0">
                <a:solidFill>
                  <a:srgbClr val="EBEBEB"/>
                </a:solidFill>
              </a:rPr>
              <a:t>продукт</a:t>
            </a:r>
            <a:r>
              <a:rPr spc="-35" dirty="0">
                <a:solidFill>
                  <a:srgbClr val="EBEBEB"/>
                </a:solidFill>
              </a:rPr>
              <a:t> </a:t>
            </a:r>
            <a:r>
              <a:rPr dirty="0">
                <a:solidFill>
                  <a:srgbClr val="EBEBEB"/>
                </a:solidFill>
              </a:rPr>
              <a:t>и</a:t>
            </a:r>
            <a:r>
              <a:rPr spc="-5" dirty="0">
                <a:solidFill>
                  <a:srgbClr val="EBEBEB"/>
                </a:solidFill>
              </a:rPr>
              <a:t> </a:t>
            </a:r>
            <a:r>
              <a:rPr spc="-30" dirty="0">
                <a:solidFill>
                  <a:srgbClr val="EBEBEB"/>
                </a:solidFill>
              </a:rPr>
              <a:t>его</a:t>
            </a:r>
            <a:r>
              <a:rPr spc="-5" dirty="0">
                <a:solidFill>
                  <a:srgbClr val="EBEBEB"/>
                </a:solidFill>
              </a:rPr>
              <a:t> </a:t>
            </a:r>
            <a:r>
              <a:rPr spc="-15" dirty="0">
                <a:solidFill>
                  <a:srgbClr val="EBEBEB"/>
                </a:solidFill>
              </a:rPr>
              <a:t>использование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178" y="4943094"/>
            <a:ext cx="1122616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Arial"/>
                <a:cs typeface="Arial"/>
              </a:rPr>
              <a:t>Продукт,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получаемый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35" dirty="0">
                <a:latin typeface="Arial"/>
                <a:cs typeface="Arial"/>
              </a:rPr>
              <a:t>результате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переработки </a:t>
            </a:r>
            <a:r>
              <a:rPr sz="1600" dirty="0">
                <a:latin typeface="Arial"/>
                <a:cs typeface="Arial"/>
              </a:rPr>
              <a:t>крошки, </a:t>
            </a:r>
            <a:r>
              <a:rPr sz="1600" spc="-10" dirty="0">
                <a:latin typeface="Arial"/>
                <a:cs typeface="Arial"/>
              </a:rPr>
              <a:t>находит </a:t>
            </a:r>
            <a:r>
              <a:rPr sz="1600" spc="-5" dirty="0">
                <a:latin typeface="Arial"/>
                <a:cs typeface="Arial"/>
              </a:rPr>
              <a:t>применение в </a:t>
            </a:r>
            <a:r>
              <a:rPr sz="1600" spc="-15" dirty="0">
                <a:latin typeface="Arial"/>
                <a:cs typeface="Arial"/>
              </a:rPr>
              <a:t>изготовлении </a:t>
            </a:r>
            <a:r>
              <a:rPr sz="1600" spc="-10" dirty="0">
                <a:latin typeface="Arial"/>
                <a:cs typeface="Arial"/>
              </a:rPr>
              <a:t>резиновых смесей,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производстве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автомобильных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(при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производстве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скоростных</a:t>
            </a:r>
            <a:r>
              <a:rPr sz="1600" spc="2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шин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применяется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</a:t>
            </a:r>
            <a:r>
              <a:rPr sz="1600" spc="2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14%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регенерата)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сельхоз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шин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(до 50%), резиновых и </a:t>
            </a:r>
            <a:r>
              <a:rPr sz="1600" dirty="0">
                <a:latin typeface="Arial"/>
                <a:cs typeface="Arial"/>
              </a:rPr>
              <a:t>шинных </a:t>
            </a:r>
            <a:r>
              <a:rPr sz="1600" spc="-5" dirty="0">
                <a:latin typeface="Arial"/>
                <a:cs typeface="Arial"/>
              </a:rPr>
              <a:t>покрытий </a:t>
            </a:r>
            <a:r>
              <a:rPr sz="1600" spc="-10" dirty="0">
                <a:latin typeface="Arial"/>
                <a:cs typeface="Arial"/>
              </a:rPr>
              <a:t>(автомобильные </a:t>
            </a:r>
            <a:r>
              <a:rPr sz="1600" spc="-5" dirty="0">
                <a:latin typeface="Arial"/>
                <a:cs typeface="Arial"/>
              </a:rPr>
              <a:t>коврики, </a:t>
            </a:r>
            <a:r>
              <a:rPr sz="1600" spc="-10" dirty="0">
                <a:latin typeface="Arial"/>
                <a:cs typeface="Arial"/>
              </a:rPr>
              <a:t>резиновые </a:t>
            </a:r>
            <a:r>
              <a:rPr sz="1600" spc="-5" dirty="0">
                <a:latin typeface="Arial"/>
                <a:cs typeface="Arial"/>
              </a:rPr>
              <a:t>покрытия для </a:t>
            </a:r>
            <a:r>
              <a:rPr sz="1600" spc="-10" dirty="0">
                <a:latin typeface="Arial"/>
                <a:cs typeface="Arial"/>
              </a:rPr>
              <a:t>аграрных </a:t>
            </a:r>
            <a:r>
              <a:rPr sz="1600" spc="-5" dirty="0">
                <a:latin typeface="Arial"/>
                <a:cs typeface="Arial"/>
              </a:rPr>
              <a:t>и спортивных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площадок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 до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100%).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Также</a:t>
            </a:r>
            <a:r>
              <a:rPr sz="1600" spc="5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машины</a:t>
            </a:r>
            <a:r>
              <a:rPr sz="1600" spc="5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для</a:t>
            </a:r>
            <a:r>
              <a:rPr sz="1600" spc="5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регенерации</a:t>
            </a:r>
            <a:r>
              <a:rPr sz="1600" spc="5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резины</a:t>
            </a:r>
            <a:r>
              <a:rPr sz="1600" spc="5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позволяют</a:t>
            </a:r>
            <a:r>
              <a:rPr sz="1600" spc="5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выпускать</a:t>
            </a:r>
            <a:r>
              <a:rPr sz="1600" spc="5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резинобитумные</a:t>
            </a:r>
            <a:r>
              <a:rPr sz="1600" spc="5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композиции</a:t>
            </a:r>
            <a:r>
              <a:rPr sz="1600" spc="5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для</a:t>
            </a:r>
            <a:r>
              <a:rPr sz="1600" spc="5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модификации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асфальтобетонов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производства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дорожных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строительных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мастик.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8316" y="3825240"/>
            <a:ext cx="1438656" cy="10789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3825240"/>
            <a:ext cx="1440179" cy="10789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4976" y="3825240"/>
            <a:ext cx="1438655" cy="10789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83335" y="2307717"/>
            <a:ext cx="10505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3610" algn="l"/>
                <a:tab pos="2074545" algn="l"/>
                <a:tab pos="3696335" algn="l"/>
                <a:tab pos="4930775" algn="l"/>
                <a:tab pos="7230745" algn="l"/>
                <a:tab pos="8233409" algn="l"/>
                <a:tab pos="9476105" algn="l"/>
              </a:tabLst>
            </a:pPr>
            <a:r>
              <a:rPr sz="1600" spc="-5" dirty="0">
                <a:latin typeface="Arial"/>
                <a:cs typeface="Arial"/>
              </a:rPr>
              <a:t>Шинный	</a:t>
            </a:r>
            <a:r>
              <a:rPr sz="1600" spc="-30" dirty="0">
                <a:latin typeface="Arial"/>
                <a:cs typeface="Arial"/>
              </a:rPr>
              <a:t>регенерат,	</a:t>
            </a:r>
            <a:r>
              <a:rPr sz="1600" spc="-10" dirty="0">
                <a:latin typeface="Arial"/>
                <a:cs typeface="Arial"/>
              </a:rPr>
              <a:t>произведенный	</a:t>
            </a:r>
            <a:r>
              <a:rPr sz="1600" spc="-5" dirty="0">
                <a:latin typeface="Arial"/>
                <a:cs typeface="Arial"/>
              </a:rPr>
              <a:t>участником	</a:t>
            </a:r>
            <a:r>
              <a:rPr sz="1600" spc="-10" dirty="0">
                <a:latin typeface="Arial"/>
                <a:cs typeface="Arial"/>
              </a:rPr>
              <a:t>Машиностроительного	</a:t>
            </a:r>
            <a:r>
              <a:rPr sz="1600" spc="-5" dirty="0">
                <a:latin typeface="Arial"/>
                <a:cs typeface="Arial"/>
              </a:rPr>
              <a:t>кластера	</a:t>
            </a:r>
            <a:r>
              <a:rPr sz="1600" spc="-20" dirty="0">
                <a:latin typeface="Arial"/>
                <a:cs typeface="Arial"/>
              </a:rPr>
              <a:t>Республики	Татарстан,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1314" y="2551556"/>
            <a:ext cx="4476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9560" algn="l"/>
                <a:tab pos="1529080" algn="l"/>
                <a:tab pos="2455545" algn="l"/>
              </a:tabLst>
            </a:pPr>
            <a:r>
              <a:rPr sz="1600" spc="-5" dirty="0">
                <a:latin typeface="Arial"/>
                <a:cs typeface="Arial"/>
              </a:rPr>
              <a:t>–	</a:t>
            </a:r>
            <a:r>
              <a:rPr sz="1600" spc="-10" dirty="0">
                <a:latin typeface="Arial"/>
                <a:cs typeface="Arial"/>
              </a:rPr>
              <a:t>«</a:t>
            </a:r>
            <a:r>
              <a:rPr sz="1600" spc="-70" dirty="0">
                <a:latin typeface="Arial"/>
                <a:cs typeface="Arial"/>
              </a:rPr>
              <a:t>Р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3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ене</a:t>
            </a:r>
            <a:r>
              <a:rPr sz="1600" spc="-5" dirty="0">
                <a:latin typeface="Arial"/>
                <a:cs typeface="Arial"/>
              </a:rPr>
              <a:t>р</a:t>
            </a:r>
            <a:r>
              <a:rPr sz="1600" spc="-40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т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ш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5" dirty="0">
                <a:latin typeface="Arial"/>
                <a:cs typeface="Arial"/>
              </a:rPr>
              <a:t>н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ы</a:t>
            </a:r>
            <a:r>
              <a:rPr sz="1600" spc="-5" dirty="0">
                <a:latin typeface="Arial"/>
                <a:cs typeface="Arial"/>
              </a:rPr>
              <a:t>й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5" dirty="0">
                <a:latin typeface="Arial"/>
                <a:cs typeface="Arial"/>
              </a:rPr>
              <a:t>р</a:t>
            </a:r>
            <a:r>
              <a:rPr sz="1600" spc="-15" dirty="0">
                <a:latin typeface="Arial"/>
                <a:cs typeface="Arial"/>
              </a:rPr>
              <a:t>м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spc="-15" dirty="0">
                <a:latin typeface="Arial"/>
                <a:cs typeface="Arial"/>
              </a:rPr>
              <a:t>м</a:t>
            </a:r>
            <a:r>
              <a:rPr sz="1600" spc="-45" dirty="0">
                <a:latin typeface="Arial"/>
                <a:cs typeface="Arial"/>
              </a:rPr>
              <a:t>е</a:t>
            </a:r>
            <a:r>
              <a:rPr sz="1600" spc="-25" dirty="0">
                <a:latin typeface="Arial"/>
                <a:cs typeface="Arial"/>
              </a:rPr>
              <a:t>х</a:t>
            </a:r>
            <a:r>
              <a:rPr sz="1600" spc="5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н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5" dirty="0">
                <a:latin typeface="Arial"/>
                <a:cs typeface="Arial"/>
              </a:rPr>
              <a:t>чес</a:t>
            </a:r>
            <a:r>
              <a:rPr sz="1600" spc="5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5" dirty="0">
                <a:latin typeface="Arial"/>
                <a:cs typeface="Arial"/>
              </a:rPr>
              <a:t>й»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178" y="2551556"/>
            <a:ext cx="66084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3425" marR="5080">
              <a:lnSpc>
                <a:spcPct val="100000"/>
              </a:lnSpc>
              <a:spcBef>
                <a:spcPts val="95"/>
              </a:spcBef>
              <a:tabLst>
                <a:tab pos="2218055" algn="l"/>
                <a:tab pos="3336925" algn="l"/>
                <a:tab pos="4620260" algn="l"/>
              </a:tabLst>
            </a:pPr>
            <a:r>
              <a:rPr sz="1600" spc="10" dirty="0">
                <a:latin typeface="Arial"/>
                <a:cs typeface="Arial"/>
              </a:rPr>
              <a:t>с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45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т</a:t>
            </a:r>
            <a:r>
              <a:rPr sz="1600" spc="-15" dirty="0">
                <a:latin typeface="Arial"/>
                <a:cs typeface="Arial"/>
              </a:rPr>
              <a:t>в</a:t>
            </a:r>
            <a:r>
              <a:rPr sz="1600" spc="-55" dirty="0">
                <a:latin typeface="Arial"/>
                <a:cs typeface="Arial"/>
              </a:rPr>
              <a:t>е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ст</a:t>
            </a:r>
            <a:r>
              <a:rPr sz="1600" spc="-40" dirty="0">
                <a:latin typeface="Arial"/>
                <a:cs typeface="Arial"/>
              </a:rPr>
              <a:t>ву</a:t>
            </a:r>
            <a:r>
              <a:rPr sz="1600" spc="-55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т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анда</a:t>
            </a:r>
            <a:r>
              <a:rPr sz="1600" spc="-30" dirty="0">
                <a:latin typeface="Arial"/>
                <a:cs typeface="Arial"/>
              </a:rPr>
              <a:t>р</a:t>
            </a:r>
            <a:r>
              <a:rPr sz="1600" spc="15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у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10" dirty="0">
                <a:latin typeface="Arial"/>
                <a:cs typeface="Arial"/>
              </a:rPr>
              <a:t>с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ц</a:t>
            </a:r>
            <a:r>
              <a:rPr sz="1600" spc="-15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dirty="0">
                <a:latin typeface="Arial"/>
                <a:cs typeface="Arial"/>
              </a:rPr>
              <a:t>ци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«Ш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Н</a:t>
            </a:r>
            <a:r>
              <a:rPr sz="1600" spc="-15" dirty="0">
                <a:latin typeface="Arial"/>
                <a:cs typeface="Arial"/>
              </a:rPr>
              <a:t>О</a:t>
            </a:r>
            <a:r>
              <a:rPr sz="1600" spc="5" dirty="0">
                <a:latin typeface="Arial"/>
                <a:cs typeface="Arial"/>
              </a:rPr>
              <a:t>Э</a:t>
            </a:r>
            <a:r>
              <a:rPr sz="1600" spc="-25" dirty="0">
                <a:latin typeface="Arial"/>
                <a:cs typeface="Arial"/>
              </a:rPr>
              <a:t>К</a:t>
            </a:r>
            <a:r>
              <a:rPr sz="1600" spc="-1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Л</a:t>
            </a:r>
            <a:r>
              <a:rPr sz="1600" spc="-15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ГИЯ»  </a:t>
            </a:r>
            <a:r>
              <a:rPr sz="1600" spc="-45" dirty="0">
                <a:latin typeface="Arial"/>
                <a:cs typeface="Arial"/>
              </a:rPr>
              <a:t>СТО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2511-002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58146599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2008.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настоящее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время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производится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регенерат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двух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типов: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2178" y="3282772"/>
            <a:ext cx="1069530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–"/>
              <a:tabLst>
                <a:tab pos="469265" algn="l"/>
                <a:tab pos="469900" algn="l"/>
              </a:tabLst>
            </a:pPr>
            <a:r>
              <a:rPr sz="1600" spc="-5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сыпучем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виде,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расфасованном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легкоплавкие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полиэтиленовые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мешки</a:t>
            </a:r>
            <a:endParaRPr sz="1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–"/>
              <a:tabLst>
                <a:tab pos="469265" algn="l"/>
                <a:tab pos="469900" algn="l"/>
              </a:tabLst>
            </a:pPr>
            <a:r>
              <a:rPr sz="1600" spc="-5" dirty="0">
                <a:latin typeface="Arial"/>
                <a:cs typeface="Arial"/>
              </a:rPr>
              <a:t>в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виде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цилиндрических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блоков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диаметром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70-80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мм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длиной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800-1000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мм,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массой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4-5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кг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евро </a:t>
            </a:r>
            <a:r>
              <a:rPr sz="1600" spc="-15" dirty="0">
                <a:latin typeface="Arial"/>
                <a:cs typeface="Arial"/>
              </a:rPr>
              <a:t>паллетах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0884" y="3810000"/>
            <a:ext cx="1440180" cy="107899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02168" y="3810000"/>
            <a:ext cx="1440179" cy="10789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7031" y="3810000"/>
            <a:ext cx="1438656" cy="107899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200" y="2217420"/>
            <a:ext cx="667512" cy="72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67000"/>
              <a:ext cx="4191000" cy="4191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9076" y="5867400"/>
              <a:ext cx="990600" cy="990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95600"/>
              <a:ext cx="2362200" cy="2362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9076" y="1676400"/>
              <a:ext cx="2819400" cy="2819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99476" y="9144"/>
              <a:ext cx="1600200" cy="1600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866899"/>
              <a:ext cx="12192000" cy="4991100"/>
            </a:xfrm>
            <a:custGeom>
              <a:avLst/>
              <a:gdLst/>
              <a:ahLst/>
              <a:cxnLst/>
              <a:rect l="l" t="t" r="r" b="b"/>
              <a:pathLst>
                <a:path w="12192000" h="4991100">
                  <a:moveTo>
                    <a:pt x="12192000" y="4514850"/>
                  </a:moveTo>
                  <a:lnTo>
                    <a:pt x="11737848" y="4514850"/>
                  </a:lnTo>
                  <a:lnTo>
                    <a:pt x="11737848" y="400050"/>
                  </a:lnTo>
                  <a:lnTo>
                    <a:pt x="11737848" y="1524"/>
                  </a:lnTo>
                  <a:lnTo>
                    <a:pt x="10971022" y="115824"/>
                  </a:lnTo>
                  <a:lnTo>
                    <a:pt x="10201148" y="209550"/>
                  </a:lnTo>
                  <a:lnTo>
                    <a:pt x="9947148" y="234950"/>
                  </a:lnTo>
                  <a:lnTo>
                    <a:pt x="9434322" y="280924"/>
                  </a:lnTo>
                  <a:lnTo>
                    <a:pt x="8927973" y="319024"/>
                  </a:lnTo>
                  <a:lnTo>
                    <a:pt x="8675497" y="334899"/>
                  </a:lnTo>
                  <a:lnTo>
                    <a:pt x="7926197" y="371475"/>
                  </a:lnTo>
                  <a:lnTo>
                    <a:pt x="7191248" y="392049"/>
                  </a:lnTo>
                  <a:lnTo>
                    <a:pt x="6473698" y="400050"/>
                  </a:lnTo>
                  <a:lnTo>
                    <a:pt x="6006973" y="398399"/>
                  </a:lnTo>
                  <a:lnTo>
                    <a:pt x="5108448" y="381000"/>
                  </a:lnTo>
                  <a:lnTo>
                    <a:pt x="4467098" y="357124"/>
                  </a:lnTo>
                  <a:lnTo>
                    <a:pt x="3665347" y="314325"/>
                  </a:lnTo>
                  <a:lnTo>
                    <a:pt x="2931922" y="265049"/>
                  </a:lnTo>
                  <a:lnTo>
                    <a:pt x="2592197" y="238125"/>
                  </a:lnTo>
                  <a:lnTo>
                    <a:pt x="1979422" y="180975"/>
                  </a:lnTo>
                  <a:lnTo>
                    <a:pt x="1233360" y="99949"/>
                  </a:lnTo>
                  <a:lnTo>
                    <a:pt x="863473" y="55499"/>
                  </a:lnTo>
                  <a:lnTo>
                    <a:pt x="460248" y="0"/>
                  </a:lnTo>
                  <a:lnTo>
                    <a:pt x="460248" y="4514850"/>
                  </a:lnTo>
                  <a:lnTo>
                    <a:pt x="0" y="4514850"/>
                  </a:lnTo>
                  <a:lnTo>
                    <a:pt x="0" y="4991100"/>
                  </a:lnTo>
                  <a:lnTo>
                    <a:pt x="12192000" y="4991100"/>
                  </a:lnTo>
                  <a:lnTo>
                    <a:pt x="12192000" y="4514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0" y="0"/>
          <a:ext cx="12301218" cy="6418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9295"/>
                <a:gridCol w="3541394"/>
                <a:gridCol w="2970529"/>
              </a:tblGrid>
              <a:tr h="3025775"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625475">
                        <a:lnSpc>
                          <a:spcPct val="100000"/>
                        </a:lnSpc>
                        <a:spcBef>
                          <a:spcPts val="3135"/>
                        </a:spcBef>
                      </a:pPr>
                      <a:r>
                        <a:rPr sz="3200" spc="-15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Свойства</a:t>
                      </a:r>
                      <a:r>
                        <a:rPr sz="3200" spc="-55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25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резинового</a:t>
                      </a:r>
                      <a:r>
                        <a:rPr sz="3200" spc="-30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20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реген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R="1035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650">
                        <a:latin typeface="Times New Roman"/>
                        <a:cs typeface="Times New Roman"/>
                      </a:endParaRPr>
                    </a:p>
                    <a:p>
                      <a:pPr marL="2272665" marR="1035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Показатели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регенерата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3135"/>
                        </a:spcBef>
                      </a:pPr>
                      <a:r>
                        <a:rPr sz="3200" spc="-30" dirty="0">
                          <a:solidFill>
                            <a:srgbClr val="EBEBEB"/>
                          </a:solidFill>
                          <a:latin typeface="Arial"/>
                          <a:cs typeface="Arial"/>
                        </a:rPr>
                        <a:t>ерата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Шинный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регенерат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РШТ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гранулят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950">
                        <a:latin typeface="Times New Roman"/>
                        <a:cs typeface="Times New Roman"/>
                      </a:endParaRPr>
                    </a:p>
                    <a:p>
                      <a:pPr marL="132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R="47815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Шинный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регенерат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48196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РШТ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пластикат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535305" marR="1035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Массовая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доля,%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984885" marR="1035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-потери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массы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при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сушке,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20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0.4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28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0.4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4835">
                <a:tc>
                  <a:txBody>
                    <a:bodyPr/>
                    <a:lstStyle/>
                    <a:p>
                      <a:pPr marL="984885" marR="1035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(летучие)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885" marR="1035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-золы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8260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984885" marR="1035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-технического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углерода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25+/-3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25+/-3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984885" marR="1035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-ацетонового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экстракта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(мягчителей),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более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25,0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45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25,0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1033780" marR="1035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-каучука,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не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менее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45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535305" marR="1035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Плотность,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г/см3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47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1.01–1.08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264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1.17–1.18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535305" marR="1035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Вязкость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по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Муни,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условные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единицы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–80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329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535305" marR="1035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Условная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прочность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при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растяжении,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Мпа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49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6,0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8,0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28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4,0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6,0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535305" marR="1035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Относительное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удлинение,%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73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240+/-40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51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220+/-40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535305" marR="1035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Твердость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Шору,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ед.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60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6329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60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60375" y="2434208"/>
            <a:ext cx="11245215" cy="3973195"/>
          </a:xfrm>
          <a:custGeom>
            <a:avLst/>
            <a:gdLst/>
            <a:ahLst/>
            <a:cxnLst/>
            <a:rect l="l" t="t" r="r" b="b"/>
            <a:pathLst>
              <a:path w="11245215" h="3973195">
                <a:moveTo>
                  <a:pt x="6350" y="0"/>
                </a:moveTo>
                <a:lnTo>
                  <a:pt x="6350" y="3972712"/>
                </a:lnTo>
              </a:path>
              <a:path w="11245215" h="3973195">
                <a:moveTo>
                  <a:pt x="11238357" y="0"/>
                </a:moveTo>
                <a:lnTo>
                  <a:pt x="11238357" y="3972712"/>
                </a:lnTo>
              </a:path>
              <a:path w="11245215" h="3973195">
                <a:moveTo>
                  <a:pt x="0" y="6350"/>
                </a:moveTo>
                <a:lnTo>
                  <a:pt x="11244707" y="6350"/>
                </a:lnTo>
              </a:path>
              <a:path w="11245215" h="3973195">
                <a:moveTo>
                  <a:pt x="0" y="3966362"/>
                </a:moveTo>
                <a:lnTo>
                  <a:pt x="11244707" y="39663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5693" y="6520688"/>
            <a:ext cx="9987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* </a:t>
            </a:r>
            <a:r>
              <a:rPr sz="1200" b="1" spc="-15" dirty="0">
                <a:latin typeface="Arial"/>
                <a:cs typeface="Arial"/>
              </a:rPr>
              <a:t>соответствует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стандарту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ассоциации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«ШИНОЭКОЛОГИЯ»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«Регенерат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шинный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термомеханический»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СТО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2511-002-58146599-2008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031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667003"/>
            <a:ext cx="87388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EBEBEB"/>
                </a:solidFill>
              </a:rPr>
              <a:t>Применение </a:t>
            </a:r>
            <a:r>
              <a:rPr spc="-10" dirty="0">
                <a:solidFill>
                  <a:srgbClr val="EBEBEB"/>
                </a:solidFill>
              </a:rPr>
              <a:t>эластомерно-битумных </a:t>
            </a:r>
            <a:r>
              <a:rPr dirty="0">
                <a:solidFill>
                  <a:srgbClr val="EBEBEB"/>
                </a:solidFill>
              </a:rPr>
              <a:t>вяжущих </a:t>
            </a:r>
            <a:r>
              <a:rPr spc="-875" dirty="0">
                <a:solidFill>
                  <a:srgbClr val="EBEBEB"/>
                </a:solidFill>
              </a:rPr>
              <a:t> </a:t>
            </a:r>
            <a:r>
              <a:rPr dirty="0">
                <a:solidFill>
                  <a:srgbClr val="EBEBEB"/>
                </a:solidFill>
              </a:rPr>
              <a:t>на</a:t>
            </a:r>
            <a:r>
              <a:rPr spc="-15" dirty="0">
                <a:solidFill>
                  <a:srgbClr val="EBEBEB"/>
                </a:solidFill>
              </a:rPr>
              <a:t> </a:t>
            </a:r>
            <a:r>
              <a:rPr spc="-10" dirty="0">
                <a:solidFill>
                  <a:srgbClr val="EBEBEB"/>
                </a:solidFill>
              </a:rPr>
              <a:t>основе</a:t>
            </a:r>
            <a:r>
              <a:rPr spc="-35" dirty="0">
                <a:solidFill>
                  <a:srgbClr val="EBEBEB"/>
                </a:solidFill>
              </a:rPr>
              <a:t> </a:t>
            </a:r>
            <a:r>
              <a:rPr spc="-25" dirty="0">
                <a:solidFill>
                  <a:srgbClr val="EBEBEB"/>
                </a:solidFill>
              </a:rPr>
              <a:t>регенерата</a:t>
            </a:r>
            <a:r>
              <a:rPr spc="-10" dirty="0">
                <a:solidFill>
                  <a:srgbClr val="EBEBEB"/>
                </a:solidFill>
              </a:rPr>
              <a:t> </a:t>
            </a:r>
            <a:r>
              <a:rPr dirty="0">
                <a:solidFill>
                  <a:srgbClr val="EBEBEB"/>
                </a:solidFill>
              </a:rPr>
              <a:t>для</a:t>
            </a:r>
            <a:r>
              <a:rPr spc="-25" dirty="0">
                <a:solidFill>
                  <a:srgbClr val="EBEBEB"/>
                </a:solidFill>
              </a:rPr>
              <a:t> </a:t>
            </a:r>
            <a:r>
              <a:rPr spc="-40" dirty="0">
                <a:solidFill>
                  <a:srgbClr val="EBEBEB"/>
                </a:solidFill>
              </a:rPr>
              <a:t>асфальтобетонов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6737" y="2342210"/>
            <a:ext cx="11306810" cy="404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В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настоящее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время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существуют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два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основных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способа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введения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крошки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асфальтобетонную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смесь:</a:t>
            </a:r>
            <a:endParaRPr sz="1600">
              <a:latin typeface="Arial"/>
              <a:cs typeface="Arial"/>
            </a:endParaRPr>
          </a:p>
          <a:p>
            <a:pPr marL="12700" marR="264795">
              <a:lnSpc>
                <a:spcPct val="10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sz="1600" spc="-50" dirty="0">
                <a:latin typeface="Arial"/>
                <a:cs typeface="Arial"/>
              </a:rPr>
              <a:t>т.н.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«мокрый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способ»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предусматривает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предварительную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подготовку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резинобитумного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вяжущего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(РБВ)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введение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крошки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дорожный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битум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при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температуре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160-180˚С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целью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максимального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набухания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резины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битуме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их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объединение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границе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поверхности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контакта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(чаще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всего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используется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США</a:t>
            </a:r>
            <a:r>
              <a:rPr sz="1600" spc="-5" dirty="0">
                <a:latin typeface="Arial"/>
                <a:cs typeface="Arial"/>
              </a:rPr>
              <a:t> и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Европе);</a:t>
            </a:r>
            <a:endParaRPr sz="1600">
              <a:latin typeface="Arial"/>
              <a:cs typeface="Arial"/>
            </a:endParaRPr>
          </a:p>
          <a:p>
            <a:pPr marL="12700" marR="1186180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50" dirty="0">
                <a:latin typeface="Arial"/>
                <a:cs typeface="Arial"/>
              </a:rPr>
              <a:t>т.н.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«сухой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способ»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предусматривает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непосредственное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введение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резиновой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крошки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или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более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сложных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модификаторов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ее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основе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непосредственно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смеситель.</a:t>
            </a:r>
            <a:endParaRPr sz="1600">
              <a:latin typeface="Arial"/>
              <a:cs typeface="Arial"/>
            </a:endParaRPr>
          </a:p>
          <a:p>
            <a:pPr marL="5608955" marR="65405" lvl="1" algn="just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5885815" algn="l"/>
              </a:tabLst>
            </a:pPr>
            <a:r>
              <a:rPr sz="1600" spc="-5" dirty="0">
                <a:latin typeface="Arial"/>
                <a:cs typeface="Arial"/>
              </a:rPr>
              <a:t>РБВ </a:t>
            </a:r>
            <a:r>
              <a:rPr sz="1600" spc="-10" dirty="0">
                <a:latin typeface="Arial"/>
                <a:cs typeface="Arial"/>
              </a:rPr>
              <a:t>на основе резиновых </a:t>
            </a:r>
            <a:r>
              <a:rPr sz="1600" spc="-15" dirty="0">
                <a:latin typeface="Arial"/>
                <a:cs typeface="Arial"/>
              </a:rPr>
              <a:t>регенератов </a:t>
            </a:r>
            <a:r>
              <a:rPr sz="1600" spc="-20" dirty="0">
                <a:latin typeface="Arial"/>
                <a:cs typeface="Arial"/>
              </a:rPr>
              <a:t>изготавливается 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течении </a:t>
            </a:r>
            <a:r>
              <a:rPr sz="1600" spc="-5" dirty="0">
                <a:latin typeface="Arial"/>
                <a:cs typeface="Arial"/>
              </a:rPr>
              <a:t>30 </a:t>
            </a:r>
            <a:r>
              <a:rPr sz="1600" spc="-10" dirty="0">
                <a:latin typeface="Arial"/>
                <a:cs typeface="Arial"/>
              </a:rPr>
              <a:t>мин </a:t>
            </a:r>
            <a:r>
              <a:rPr sz="1600" spc="-5" dirty="0">
                <a:latin typeface="Arial"/>
                <a:cs typeface="Arial"/>
              </a:rPr>
              <a:t>из </a:t>
            </a:r>
            <a:r>
              <a:rPr sz="1600" spc="-15" dirty="0">
                <a:latin typeface="Arial"/>
                <a:cs typeface="Arial"/>
              </a:rPr>
              <a:t>резиновой </a:t>
            </a:r>
            <a:r>
              <a:rPr sz="1600" spc="-5" dirty="0">
                <a:latin typeface="Arial"/>
                <a:cs typeface="Arial"/>
              </a:rPr>
              <a:t>крошки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фракции </a:t>
            </a:r>
            <a:r>
              <a:rPr sz="1600" spc="-5" dirty="0">
                <a:latin typeface="Arial"/>
                <a:cs typeface="Arial"/>
              </a:rPr>
              <a:t>3-6 </a:t>
            </a:r>
            <a:r>
              <a:rPr sz="1600" spc="-10" dirty="0">
                <a:latin typeface="Arial"/>
                <a:cs typeface="Arial"/>
              </a:rPr>
              <a:t>мм, за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счет</a:t>
            </a:r>
            <a:r>
              <a:rPr sz="1600" spc="-10" dirty="0">
                <a:latin typeface="Arial"/>
                <a:cs typeface="Arial"/>
              </a:rPr>
              <a:t> интенсивной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механотермохимической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регенерации</a:t>
            </a:r>
            <a:endParaRPr sz="1600">
              <a:latin typeface="Arial"/>
              <a:cs typeface="Arial"/>
            </a:endParaRPr>
          </a:p>
          <a:p>
            <a:pPr marL="5608955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крошки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диспергаторе-девулканизаторе.</a:t>
            </a:r>
            <a:endParaRPr sz="1600">
              <a:latin typeface="Arial"/>
              <a:cs typeface="Arial"/>
            </a:endParaRPr>
          </a:p>
          <a:p>
            <a:pPr marL="5608955" marR="5080" lvl="1" algn="just">
              <a:lnSpc>
                <a:spcPct val="100000"/>
              </a:lnSpc>
              <a:buFont typeface="Wingdings"/>
              <a:buChar char=""/>
              <a:tabLst>
                <a:tab pos="5885815" algn="l"/>
              </a:tabLst>
            </a:pPr>
            <a:r>
              <a:rPr sz="1600" spc="-25" dirty="0">
                <a:latin typeface="Arial"/>
                <a:cs typeface="Arial"/>
              </a:rPr>
              <a:t>Регенерат </a:t>
            </a:r>
            <a:r>
              <a:rPr sz="1600" spc="-10" dirty="0">
                <a:latin typeface="Arial"/>
                <a:cs typeface="Arial"/>
              </a:rPr>
              <a:t>хорошо </a:t>
            </a:r>
            <a:r>
              <a:rPr sz="1600" spc="-15" dirty="0">
                <a:latin typeface="Arial"/>
                <a:cs typeface="Arial"/>
              </a:rPr>
              <a:t>совмещается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0" dirty="0">
                <a:latin typeface="Arial"/>
                <a:cs typeface="Arial"/>
              </a:rPr>
              <a:t>нефтяными битумами,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образуя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пространственный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эластичный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каркас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0" dirty="0">
                <a:latin typeface="Arial"/>
                <a:cs typeface="Arial"/>
              </a:rPr>
              <a:t>битуме.</a:t>
            </a:r>
            <a:endParaRPr sz="1600">
              <a:latin typeface="Arial"/>
              <a:cs typeface="Arial"/>
            </a:endParaRPr>
          </a:p>
          <a:p>
            <a:pPr marL="5885180" lvl="1" indent="-276860" algn="just">
              <a:lnSpc>
                <a:spcPct val="100000"/>
              </a:lnSpc>
              <a:buFont typeface="Wingdings"/>
              <a:buChar char=""/>
              <a:tabLst>
                <a:tab pos="5885815" algn="l"/>
              </a:tabLst>
            </a:pPr>
            <a:r>
              <a:rPr sz="1600" spc="-5" dirty="0">
                <a:latin typeface="Arial"/>
                <a:cs typeface="Arial"/>
              </a:rPr>
              <a:t>РБВ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имеет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широкий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температурный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интервал</a:t>
            </a:r>
            <a:endParaRPr sz="1600">
              <a:latin typeface="Arial"/>
              <a:cs typeface="Arial"/>
            </a:endParaRPr>
          </a:p>
          <a:p>
            <a:pPr marL="5608955" marR="93345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работоспособности </a:t>
            </a:r>
            <a:r>
              <a:rPr sz="1600" spc="-5" dirty="0">
                <a:latin typeface="Arial"/>
                <a:cs typeface="Arial"/>
              </a:rPr>
              <a:t>90-100*С и </a:t>
            </a:r>
            <a:r>
              <a:rPr sz="1600" spc="-15" dirty="0">
                <a:latin typeface="Arial"/>
                <a:cs typeface="Arial"/>
              </a:rPr>
              <a:t>хорошую </a:t>
            </a:r>
            <a:r>
              <a:rPr sz="1600" spc="-10" dirty="0">
                <a:latin typeface="Arial"/>
                <a:cs typeface="Arial"/>
              </a:rPr>
              <a:t>эластичность, что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обеспечивает</a:t>
            </a:r>
            <a:r>
              <a:rPr sz="1600" spc="-10" dirty="0">
                <a:latin typeface="Arial"/>
                <a:cs typeface="Arial"/>
              </a:rPr>
              <a:t> устойчивость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усталостным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L="5608955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температурным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нагрузкам,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повышенную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прочность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3526" y="6358229"/>
            <a:ext cx="4143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сопротивление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 </a:t>
            </a:r>
            <a:r>
              <a:rPr sz="1600" spc="-10" dirty="0">
                <a:latin typeface="Arial"/>
                <a:cs typeface="Arial"/>
              </a:rPr>
              <a:t>сдвиговым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деформациям.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923" y="3902964"/>
            <a:ext cx="5362956" cy="26776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3054" y="6357010"/>
            <a:ext cx="3942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* </a:t>
            </a:r>
            <a:r>
              <a:rPr sz="1000" b="1" spc="-10" dirty="0">
                <a:latin typeface="Arial"/>
                <a:cs typeface="Arial"/>
              </a:rPr>
              <a:t>Работа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выполнена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с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участием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по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дразделений</a:t>
            </a:r>
            <a:r>
              <a:rPr sz="10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ОАО</a:t>
            </a:r>
            <a:r>
              <a:rPr sz="1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«АБЗ-1»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2031" y="570992"/>
            <a:ext cx="2222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667003"/>
            <a:ext cx="91103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BEBEB"/>
                </a:solidFill>
              </a:rPr>
              <a:t>Машина </a:t>
            </a:r>
            <a:r>
              <a:rPr spc="-5" dirty="0">
                <a:solidFill>
                  <a:srgbClr val="EBEBEB"/>
                </a:solidFill>
              </a:rPr>
              <a:t>для </a:t>
            </a:r>
            <a:r>
              <a:rPr spc="-15" dirty="0">
                <a:solidFill>
                  <a:srgbClr val="EBEBEB"/>
                </a:solidFill>
              </a:rPr>
              <a:t>производства модифицированного </a:t>
            </a:r>
            <a:r>
              <a:rPr spc="-875" dirty="0">
                <a:solidFill>
                  <a:srgbClr val="EBEBEB"/>
                </a:solidFill>
              </a:rPr>
              <a:t> </a:t>
            </a:r>
            <a:r>
              <a:rPr spc="-25" dirty="0">
                <a:solidFill>
                  <a:srgbClr val="EBEBEB"/>
                </a:solidFill>
              </a:rPr>
              <a:t>регенерата</a:t>
            </a:r>
            <a:r>
              <a:rPr spc="-30" dirty="0">
                <a:solidFill>
                  <a:srgbClr val="EBEBEB"/>
                </a:solidFill>
              </a:rPr>
              <a:t> </a:t>
            </a:r>
            <a:r>
              <a:rPr dirty="0">
                <a:solidFill>
                  <a:srgbClr val="EBEBEB"/>
                </a:solidFill>
              </a:rPr>
              <a:t>из</a:t>
            </a:r>
            <a:r>
              <a:rPr spc="-10" dirty="0">
                <a:solidFill>
                  <a:srgbClr val="EBEBEB"/>
                </a:solidFill>
              </a:rPr>
              <a:t> </a:t>
            </a:r>
            <a:r>
              <a:rPr spc="-15">
                <a:solidFill>
                  <a:srgbClr val="EBEBEB"/>
                </a:solidFill>
              </a:rPr>
              <a:t>резиновой</a:t>
            </a:r>
            <a:r>
              <a:rPr spc="-30">
                <a:solidFill>
                  <a:srgbClr val="EBEBEB"/>
                </a:solidFill>
              </a:rPr>
              <a:t> </a:t>
            </a:r>
            <a:r>
              <a:rPr smtClean="0">
                <a:solidFill>
                  <a:srgbClr val="EBEBEB"/>
                </a:solidFill>
              </a:rPr>
              <a:t>крошки</a:t>
            </a:r>
            <a:r>
              <a:rPr lang="ru-RU" dirty="0" smtClean="0">
                <a:solidFill>
                  <a:srgbClr val="EBEBEB"/>
                </a:solidFill>
              </a:rPr>
              <a:t> Р-100</a:t>
            </a:r>
            <a:endParaRPr dirty="0">
              <a:solidFill>
                <a:srgbClr val="EBEBEB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7759" y="2567177"/>
            <a:ext cx="645858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Arial"/>
                <a:cs typeface="Arial"/>
              </a:rPr>
              <a:t>Оборудование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предназначено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для </a:t>
            </a:r>
            <a:r>
              <a:rPr sz="2000" spc="-10" dirty="0">
                <a:latin typeface="Arial"/>
                <a:cs typeface="Arial"/>
              </a:rPr>
              <a:t>переработки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резиновой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крошки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фракции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2-4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мм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  <a:p>
            <a:pPr marL="12700" marR="181673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модифицированный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вторичный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каучук,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производительностью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100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кг/час.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588010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Разнообразные </a:t>
            </a:r>
            <a:r>
              <a:rPr sz="2000" spc="-10" dirty="0">
                <a:latin typeface="Arial"/>
                <a:cs typeface="Arial"/>
              </a:rPr>
              <a:t>добавки </a:t>
            </a:r>
            <a:r>
              <a:rPr sz="2000" spc="-5" dirty="0">
                <a:latin typeface="Arial"/>
                <a:cs typeface="Arial"/>
              </a:rPr>
              <a:t>при переработке </a:t>
            </a:r>
            <a:r>
              <a:rPr sz="2000" dirty="0">
                <a:latin typeface="Arial"/>
                <a:cs typeface="Arial"/>
              </a:rPr>
              <a:t>крошки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позволяют </a:t>
            </a:r>
            <a:r>
              <a:rPr sz="2000" spc="-15" dirty="0">
                <a:latin typeface="Arial"/>
                <a:cs typeface="Arial"/>
              </a:rPr>
              <a:t>наделить регенерат </a:t>
            </a:r>
            <a:r>
              <a:rPr sz="2000" spc="-5" dirty="0">
                <a:latin typeface="Arial"/>
                <a:cs typeface="Arial"/>
              </a:rPr>
              <a:t>различными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свойствами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тем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самым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расширить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круг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"/>
                <a:cs typeface="Arial"/>
              </a:rPr>
              <a:t>использования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конечной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продукции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из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данного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сырья.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Имеется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патент</a:t>
            </a:r>
            <a:r>
              <a:rPr sz="2000" spc="-5" dirty="0">
                <a:latin typeface="Arial"/>
                <a:cs typeface="Arial"/>
              </a:rPr>
              <a:t> на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способ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получения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девулканизата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Arial"/>
                <a:cs typeface="Arial"/>
              </a:rPr>
              <a:t>диспергатор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для реализации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способа.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" y="2441448"/>
            <a:ext cx="5285232" cy="3983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2970" y="570992"/>
            <a:ext cx="4191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054" y="910844"/>
            <a:ext cx="4206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EBEBEB"/>
                </a:solidFill>
              </a:rPr>
              <a:t>Особенности</a:t>
            </a:r>
            <a:r>
              <a:rPr spc="-100" dirty="0">
                <a:solidFill>
                  <a:srgbClr val="EBEBEB"/>
                </a:solidFill>
              </a:rPr>
              <a:t> </a:t>
            </a:r>
            <a:r>
              <a:rPr dirty="0">
                <a:solidFill>
                  <a:srgbClr val="EBEBEB"/>
                </a:solidFill>
              </a:rPr>
              <a:t>машины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381" y="2412238"/>
            <a:ext cx="10868025" cy="26047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Способ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регенерации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резины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механотермохимический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Возможна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регенерация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всех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типов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резины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Качество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выходящего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продукта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соответствует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мировым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стандартам</a:t>
            </a:r>
            <a:endParaRPr sz="1800">
              <a:latin typeface="Arial"/>
              <a:cs typeface="Arial"/>
            </a:endParaRPr>
          </a:p>
          <a:p>
            <a:pPr marL="355600" marR="33464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Позволяет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производить </a:t>
            </a:r>
            <a:r>
              <a:rPr sz="1800" spc="-15" dirty="0">
                <a:latin typeface="Arial"/>
                <a:cs typeface="Arial"/>
              </a:rPr>
              <a:t>регенерат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на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уровне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лучших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отечественных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импортных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образцов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без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применения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мягчителей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10" dirty="0">
                <a:latin typeface="Arial"/>
                <a:cs typeface="Arial"/>
              </a:rPr>
              <a:t> прочих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химических</a:t>
            </a:r>
            <a:r>
              <a:rPr sz="1800" spc="-15" dirty="0">
                <a:latin typeface="Arial"/>
                <a:cs typeface="Arial"/>
              </a:rPr>
              <a:t> добавок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Позволяет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самостоятельно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разрабатывать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рецептуру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резиновых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смесей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Производимый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регенерат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используется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изготовлении </a:t>
            </a:r>
            <a:r>
              <a:rPr sz="1800" spc="-10" dirty="0">
                <a:latin typeface="Arial"/>
                <a:cs typeface="Arial"/>
              </a:rPr>
              <a:t>различных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изделий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широкого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потребления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Arial"/>
                <a:cs typeface="Arial"/>
              </a:rPr>
              <a:t>Безотходное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производство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" y="5257800"/>
            <a:ext cx="1955292" cy="14401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5164" y="5257800"/>
            <a:ext cx="2129028" cy="14401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6111" y="5257800"/>
            <a:ext cx="2284476" cy="14401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2507" y="5257800"/>
            <a:ext cx="2868168" cy="14401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02595" y="5257800"/>
            <a:ext cx="1847088" cy="144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1281</Words>
  <PresentationFormat>Произвольный</PresentationFormat>
  <Paragraphs>303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Trebuchet MS</vt:lpstr>
      <vt:lpstr>Calibri</vt:lpstr>
      <vt:lpstr>Times New Roman</vt:lpstr>
      <vt:lpstr>Wingdings</vt:lpstr>
      <vt:lpstr>Office Theme</vt:lpstr>
      <vt:lpstr>Машиностроительный кластер Республики Татарстан</vt:lpstr>
      <vt:lpstr>Резюме проекта</vt:lpstr>
      <vt:lpstr>Правовая основа реализации проекта</vt:lpstr>
      <vt:lpstr>Проект соответствует принципам</vt:lpstr>
      <vt:lpstr>Конечный продукт и его использование</vt:lpstr>
      <vt:lpstr>Слайд 6</vt:lpstr>
      <vt:lpstr>Применение эластомерно-битумных вяжущих  на основе регенерата для асфальтобетонов</vt:lpstr>
      <vt:lpstr>Машина для производства модифицированного  регенерата из резиновой крошки Р-100</vt:lpstr>
      <vt:lpstr>Особенности машины</vt:lpstr>
      <vt:lpstr>Слайд 10</vt:lpstr>
      <vt:lpstr>Инвестиционный потенциал про</vt:lpstr>
      <vt:lpstr>Эффективность</vt:lpstr>
      <vt:lpstr>Открытие производств</vt:lpstr>
      <vt:lpstr>Дополнительное оборудование  для открытия производства</vt:lpstr>
      <vt:lpstr>Потенциальные партнеры проекта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Innokam.pro</dc:title>
  <dc:creator>МК РТ</dc:creator>
  <cp:lastModifiedBy>1</cp:lastModifiedBy>
  <cp:revision>14</cp:revision>
  <dcterms:created xsi:type="dcterms:W3CDTF">2021-07-02T03:14:56Z</dcterms:created>
  <dcterms:modified xsi:type="dcterms:W3CDTF">2022-07-19T15:38:32Z</dcterms:modified>
</cp:coreProperties>
</file>