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7" r:id="rId2"/>
    <p:sldId id="308" r:id="rId3"/>
    <p:sldId id="309" r:id="rId4"/>
    <p:sldId id="310" r:id="rId5"/>
    <p:sldId id="311" r:id="rId6"/>
    <p:sldId id="312" r:id="rId7"/>
    <p:sldId id="320" r:id="rId8"/>
    <p:sldId id="321" r:id="rId9"/>
    <p:sldId id="315" r:id="rId10"/>
    <p:sldId id="316" r:id="rId11"/>
    <p:sldId id="317" r:id="rId12"/>
    <p:sldId id="318" r:id="rId13"/>
    <p:sldId id="31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7614" autoAdjust="0"/>
  </p:normalViewPr>
  <p:slideViewPr>
    <p:cSldViewPr snapToGrid="0">
      <p:cViewPr>
        <p:scale>
          <a:sx n="66" d="100"/>
          <a:sy n="66" d="100"/>
        </p:scale>
        <p:origin x="-2388" y="-11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2F809-46E1-4CD5-8F0B-8C883E1EEBBA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A92E5-65A1-41FA-BACC-4A7C440368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36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A92E5-65A1-41FA-BACC-4A7C4403686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A92E5-65A1-41FA-BACC-4A7C4403686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A92E5-65A1-41FA-BACC-4A7C4403686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10B732-823D-4BDD-946B-4513DD7FE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E9FE2B0-2F85-46F7-A541-3099BE383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253B9F-AAA7-49A1-83CA-7ADBC675E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C232C51-BE88-4779-BDD0-439F73FB6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E4D88BF-A498-45C1-9530-528A7A7F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86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E1420B-11AA-4C0A-898D-7B9FA3FA8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595A7A9-9FEF-471B-B047-1353768CD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F6BC916-CC98-4460-8880-4C430693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CEEA12-9ED7-4216-983C-01D76D57B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702E51C-000D-47FB-81EC-54B3431A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1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3724347-7D41-4C9D-8284-473AE7173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FD85742-EE05-453C-9DBA-CB5CC4E42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D4720D-91C5-4229-9B69-ACD5D408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A73A5B-FF01-45E0-9A56-DDC00268E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C32762-F7B9-4CA1-8CB7-57F21126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779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3187BF-BC7A-43D2-A4A1-14A9D2442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B60D30B-A680-436D-90B6-228D927AD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BE2131-CA5F-4077-8B2A-674C6FCA3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1B23C2-D2A8-4206-9931-B930E6CC0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1E2442-C252-4E32-9925-71CFAA48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00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B7886D-79DF-4389-881F-68DF624C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176FBF5-55DB-4333-AA84-5FDEF4F02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C425EA-F5D2-4780-9C4B-B54CA4F58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8B868F-5A2F-42FC-AC24-12BB13C31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BBB0DC-7B6D-4401-A980-63B0C3C6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356A36-1E37-4107-9AA1-FA36507D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C7CE9E-B3CD-4235-AA33-B07CDB0F1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0A27F43-9C76-42A8-89EC-0646F642D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85FF8F7-4C4C-4EE6-9335-2EDCEEDA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7C62CA3-DA71-4507-BD51-AA5E8263C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0E9A14F-4448-4018-816E-84BA45B6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8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FB3628-6B4F-4FAB-B1A1-75D27893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37A33AA-9BC2-49FF-A686-8834802AF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CDAC7EC-671B-4D41-8A11-30C8F794A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0F9DF06-7918-4DC3-A8F6-73F09483C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5415E8D-1CD7-4654-9BE5-87DAC0F8A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5D34F40-AB0B-461A-AB07-3412E83A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6A3D41F-5AB6-4A91-AD57-FDECE101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0E2054C-9EEC-4249-8363-3F1134ED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72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971B38-9E52-4508-BAE4-96B5F98D2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CFC07A5-4C39-4782-874A-CCCEE536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8BF1A0E-82A6-419F-9119-53B7235CC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261CC4A-A088-4759-A15F-34800626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99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1D8880C-D4D2-4D60-8243-04EB984E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75D2C40-97F7-4D5E-8344-C9B3B198C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0F6B9B1-1B66-4562-AF1A-4B48F5488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9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297CA0-BED0-4EE7-9324-9EEC2A3C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244820D-E964-4EDF-BEA1-4F2512CBE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9108B25-A960-4731-9198-91D0600DF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EE2352-7E45-4A44-88B2-015D20946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9CB6229-423C-4585-AFA7-DC4C04585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B1EAB13-0892-482F-8D28-A5369E79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1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3B13F7-CD53-4CC8-93B4-CF519AB21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57A8E29-05AC-4DA4-BA42-1A795A6B8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660957C-B113-47C6-A2DD-0529CEF21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0BE17AF-111B-4AD6-A1DB-A58108103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3FD5B7E-00BB-4618-8566-ABDC81371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2676ECD-BF1D-449C-AFDE-6431112B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35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16F068-5D4C-4247-9305-685FE66E2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BD76C90-FD48-47B9-8678-BE9880D0C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5F7BA0-1C48-4490-8625-A437B996C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3F9A-F620-456D-984E-5CC143E7C9B6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DB92CA-7014-4F3D-87D4-02894A673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D3C3047-FD65-41C5-B4E7-41F16A0F5F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5797-2198-47BA-A71E-60529C3A6B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9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1206500"/>
            <a:ext cx="12192000" cy="2552700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F6AAE1A-4182-476D-9C25-47562CBC4778}"/>
              </a:ext>
            </a:extLst>
          </p:cNvPr>
          <p:cNvSpPr txBox="1"/>
          <p:nvPr/>
        </p:nvSpPr>
        <p:spPr>
          <a:xfrm>
            <a:off x="0" y="1337229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 мероприятиях Плана 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поэтапного выхода из режима ограничений, связанных с распространением </a:t>
            </a: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COVID-19 </a:t>
            </a:r>
            <a:endParaRPr lang="ru-RU" sz="36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 территории региона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929E412-A7F1-487C-8886-49D4A3DD858C}"/>
              </a:ext>
            </a:extLst>
          </p:cNvPr>
          <p:cNvSpPr txBox="1"/>
          <p:nvPr/>
        </p:nvSpPr>
        <p:spPr>
          <a:xfrm>
            <a:off x="6432699" y="5412471"/>
            <a:ext cx="569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Пензенская область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7B19CA9-A589-48CD-9692-882C78B6CB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302" y="5247666"/>
            <a:ext cx="618794" cy="81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501311" y="2304594"/>
            <a:ext cx="3805483" cy="12192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0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659940" y="2559078"/>
            <a:ext cx="3566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Упрощенная система налогообложения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501312" y="2304593"/>
            <a:ext cx="142204" cy="396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319308"/>
            <a:ext cx="1139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Снижение налоговой нагрузки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4235114" y="2302073"/>
            <a:ext cx="3805483" cy="12192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4384675" y="2295073"/>
            <a:ext cx="3566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Налог на имущество организаций, 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исходя из кадастровой стоимости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4235115" y="2301622"/>
            <a:ext cx="142204" cy="396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8085731" y="2294561"/>
            <a:ext cx="3805483" cy="12192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8142764" y="2304113"/>
            <a:ext cx="3831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Налог на имущество организаций, 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исходя из среднегодовой стоимости </a:t>
            </a: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8047632" y="2294560"/>
            <a:ext cx="142204" cy="396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681373" y="3440892"/>
            <a:ext cx="3820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Снижены ставки: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по объекту налогообложения «доходы» с 6 до 1%;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по объекту налогообложения «доходы-расходы» с 15 до 5%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4389773" y="3440892"/>
            <a:ext cx="4005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Пониженные ставки: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2020 год – 1,6%;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2021 год – 1,8%;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2022 и последующие годы - 2%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8199773" y="3440892"/>
            <a:ext cx="34461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Уменьшение суммы налога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 имущество организаций, исчисленного по ставке 2,2%, на сумму снижения размера арендной платы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438150" y="1359382"/>
            <a:ext cx="11391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Arial Black" panose="020B0A04020102020204" pitchFamily="34" charset="0"/>
              </a:rPr>
              <a:t>Для субъектов малого и среднего предпринимательства, осуществляющим деятельность в наиболее пострадавших отраслях 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B5CF8519-F1AF-4BC5-898D-41EE572DC1CF}"/>
              </a:ext>
            </a:extLst>
          </p:cNvPr>
          <p:cNvCxnSpPr>
            <a:cxnSpLocks/>
          </p:cNvCxnSpPr>
          <p:nvPr/>
        </p:nvCxnSpPr>
        <p:spPr>
          <a:xfrm>
            <a:off x="-4084592" y="6905036"/>
            <a:ext cx="73364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43654" y="4896672"/>
            <a:ext cx="389024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- 400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млн рублей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бюджета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региона</a:t>
            </a:r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коснется около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тысяч предпринимателей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98668" y="4883201"/>
            <a:ext cx="389024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- 100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млн рублей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бюджета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региона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 2020-2021 годах</a:t>
            </a:r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180092" y="4959401"/>
            <a:ext cx="4011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Льгота будет предоставлена в период сдачи налоговых деклараций за 2020 год</a:t>
            </a:r>
          </a:p>
        </p:txBody>
      </p:sp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501311" y="1233387"/>
            <a:ext cx="3805483" cy="12192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0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659940" y="1214094"/>
            <a:ext cx="37465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Снижении размера единого налога на вмененный доход 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501312" y="1233386"/>
            <a:ext cx="142204" cy="540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319308"/>
            <a:ext cx="1139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Снижение налоговой нагрузки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4235114" y="1230866"/>
            <a:ext cx="3805483" cy="12192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4384675" y="1424173"/>
            <a:ext cx="3644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Снижении размера земельного налога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4235115" y="1230415"/>
            <a:ext cx="142204" cy="540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8085731" y="1223354"/>
            <a:ext cx="3805483" cy="12192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8142764" y="1433213"/>
            <a:ext cx="3831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Снижение стоимости патента </a:t>
            </a:r>
            <a:endParaRPr lang="ru-RU" dirty="0" smtClean="0">
              <a:latin typeface="Arial Black" panose="020B0A04020102020204" pitchFamily="34" charset="0"/>
            </a:endParaRPr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8047632" y="1223353"/>
            <a:ext cx="142204" cy="540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681373" y="2448066"/>
            <a:ext cx="34461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 1 января 2020 года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путем снижения коэффициента К2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4389773" y="2404521"/>
            <a:ext cx="34461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собственников объектов недвижимости, предоставившим отсрочку уплаты арендной платы либо снизивших размер арендной платы для арендаторов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8199773" y="2439357"/>
            <a:ext cx="34461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 2 раза для ИП, осуществляющих деятельность в наиболее пострадавших отраслях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B5CF8519-F1AF-4BC5-898D-41EE572DC1CF}"/>
              </a:ext>
            </a:extLst>
          </p:cNvPr>
          <p:cNvCxnSpPr>
            <a:cxnSpLocks/>
          </p:cNvCxnSpPr>
          <p:nvPr/>
        </p:nvCxnSpPr>
        <p:spPr>
          <a:xfrm>
            <a:off x="-4084592" y="6905036"/>
            <a:ext cx="73364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54778" y="3846557"/>
            <a:ext cx="40372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182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патента выдано</a:t>
            </a:r>
          </a:p>
          <a:p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от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до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101,4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тыс. рублей средняя стоимость </a:t>
            </a:r>
          </a:p>
          <a:p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1,9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млн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рублей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сумма выпадающих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доходов из бюджета Пензенской области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3654" y="3486972"/>
            <a:ext cx="371879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28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районах и городах принято решение о снижении</a:t>
            </a:r>
          </a:p>
          <a:p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коснется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15 047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предпринимателей</a:t>
            </a:r>
          </a:p>
          <a:p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135,9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млн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рублей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сумма выпадающих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местных бюджетов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 2020 году</a:t>
            </a:r>
          </a:p>
          <a:p>
            <a:pPr algn="ctr"/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52054" y="4629972"/>
            <a:ext cx="403722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районах и городах принято решение о снижении</a:t>
            </a:r>
          </a:p>
          <a:p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районах и городах подготовлены проекты решений</a:t>
            </a:r>
          </a:p>
          <a:p>
            <a:pPr algn="ctr"/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609601" y="1223354"/>
            <a:ext cx="11281614" cy="8667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0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319308"/>
            <a:ext cx="1139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Субсидия предпринимателям в размере 1 МРОТ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B5CF8519-F1AF-4BC5-898D-41EE572DC1CF}"/>
              </a:ext>
            </a:extLst>
          </p:cNvPr>
          <p:cNvCxnSpPr>
            <a:cxnSpLocks/>
          </p:cNvCxnSpPr>
          <p:nvPr/>
        </p:nvCxnSpPr>
        <p:spPr>
          <a:xfrm>
            <a:off x="-4084592" y="6905036"/>
            <a:ext cx="73364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819594" y="1243122"/>
            <a:ext cx="11343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Субсидия предоставляется компаниям или индивидуальным предпринимателям за сохранение численности работников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501312" y="1233386"/>
            <a:ext cx="142204" cy="540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841027" y="2807982"/>
            <a:ext cx="1127839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Компания или ИП, включены в Единый реестр малого и среднего предпринимательства</a:t>
            </a:r>
          </a:p>
          <a:p>
            <a:pPr>
              <a:buFont typeface="Wingdings" pitchFamily="2" charset="2"/>
              <a:buChar char="ü"/>
            </a:pPr>
            <a:endParaRPr lang="ru-RU" sz="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Компания или ИП по ОКВЭД входят в перечень пострадавших отраслей экономики</a:t>
            </a:r>
          </a:p>
          <a:p>
            <a:pPr>
              <a:buFont typeface="Wingdings" pitchFamily="2" charset="2"/>
              <a:buChar char="ü"/>
            </a:pPr>
            <a:endParaRPr lang="ru-RU" sz="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Компания не находится в процессе ликвидации</a:t>
            </a:r>
          </a:p>
          <a:p>
            <a:pPr>
              <a:buFont typeface="Wingdings" pitchFamily="2" charset="2"/>
              <a:buChar char="ü"/>
            </a:pPr>
            <a:endParaRPr lang="ru-RU" sz="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Компания или ИП не имеют задолженности по налогам и страховым взносам</a:t>
            </a:r>
          </a:p>
          <a:p>
            <a:endParaRPr lang="ru-RU" sz="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Компанией или ИП подана отчетность СЗВ-М в органы Пенсионного фонда РФ</a:t>
            </a:r>
          </a:p>
          <a:p>
            <a:pPr>
              <a:buFont typeface="Wingdings" pitchFamily="2" charset="2"/>
              <a:buChar char="ü"/>
            </a:pPr>
            <a:endParaRPr lang="ru-RU" sz="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Количество работников компании (ИП) в апреле и в мае составляет не менее 90%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 отношению к марту 2020 года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1821061" y="2218394"/>
            <a:ext cx="7295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anose="020B0A04020102020204" pitchFamily="34" charset="0"/>
              </a:rPr>
              <a:t>Условия получения субсидии: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1312" y="5528078"/>
            <a:ext cx="111749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Обратилось за субсидией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4,5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тысячи налогоплательщиков:</a:t>
            </a:r>
          </a:p>
          <a:p>
            <a:pPr algn="ctr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874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организации и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3,5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тысячи индивидуальных предпринимателей.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Потенциальные получатели - более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тысяч предпринимателей.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1842830" y="5143027"/>
            <a:ext cx="10900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anose="020B0A04020102020204" pitchFamily="34" charset="0"/>
              </a:rPr>
              <a:t>Срок подачи заявления на субсидию за апрель - до 1 июня 2020 года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AEA010C3-A6AA-47DA-A776-1AD500A08E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07" y="2110982"/>
            <a:ext cx="696297" cy="640092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D2E3D5C6-D34C-47C3-BB7E-DC8408ADB8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06" y="4972320"/>
            <a:ext cx="716525" cy="71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609601" y="1223354"/>
            <a:ext cx="11281614" cy="8667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0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319308"/>
            <a:ext cx="1139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Полезная информация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B5CF8519-F1AF-4BC5-898D-41EE572DC1CF}"/>
              </a:ext>
            </a:extLst>
          </p:cNvPr>
          <p:cNvCxnSpPr>
            <a:cxnSpLocks/>
          </p:cNvCxnSpPr>
          <p:nvPr/>
        </p:nvCxnSpPr>
        <p:spPr>
          <a:xfrm>
            <a:off x="-4084592" y="6905036"/>
            <a:ext cx="73364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2662872" y="1315692"/>
            <a:ext cx="70326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Телефоны «горячих линий» </a:t>
            </a:r>
          </a:p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поддержки малого и среднего бизнеса: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501312" y="1233386"/>
            <a:ext cx="142204" cy="540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717997" y="2177786"/>
            <a:ext cx="111256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8 (800) 555 19 58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Фонд поддержки предпринимательства Пензенской области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 Black" panose="020B0A04020102020204" pitchFamily="34" charset="0"/>
              </a:rPr>
              <a:t>8 (800) 201 34 30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Торгово-промышленная палата РФ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 Black" panose="020B0A04020102020204" pitchFamily="34" charset="0"/>
              </a:rPr>
              <a:t>8 (800) 200 01 12,  8 (800) 100 70 10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Корпорация МСП и МСП Банк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 Black" panose="020B0A04020102020204" pitchFamily="34" charset="0"/>
              </a:rPr>
              <a:t>8 (495) 725 61 50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Российский экспортный центр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 Black" panose="020B0A04020102020204" pitchFamily="34" charset="0"/>
              </a:rPr>
              <a:t>8 (8412) 99 14 53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отдел по работе с клиентами компании АО «Поручитель»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16D6AB1-7529-4FBE-9B06-AA3F702B9D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78" y="1296799"/>
            <a:ext cx="1164425" cy="74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0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33584" y="2434768"/>
            <a:ext cx="366711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Обрабатывающие </a:t>
            </a:r>
          </a:p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производства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B620530-E83F-41FC-B385-6FAA151C353C}"/>
              </a:ext>
            </a:extLst>
          </p:cNvPr>
          <p:cNvSpPr txBox="1"/>
          <p:nvPr/>
        </p:nvSpPr>
        <p:spPr>
          <a:xfrm>
            <a:off x="10723395" y="6232185"/>
            <a:ext cx="12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Пензенская область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16661CBB-92DA-4045-8ADD-620031595B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926" y="6142813"/>
            <a:ext cx="429254" cy="5626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319308"/>
            <a:ext cx="1139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Arial Black" panose="020B0A04020102020204" pitchFamily="34" charset="0"/>
              </a:rPr>
              <a:t>План поэтапного выхода из режима </a:t>
            </a:r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ограничений</a:t>
            </a:r>
            <a:endParaRPr lang="ru-RU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52634" y="3293571"/>
            <a:ext cx="410526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Производство машин и оборудования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52634" y="4142920"/>
            <a:ext cx="38195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Страхование и предоставление финансовых услуг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71684" y="5381170"/>
            <a:ext cx="402906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Предоставление </a:t>
            </a:r>
          </a:p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социальных услуг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2050" name="Picture 2" descr="C:\Users\Администратор\Desktop\Презик\PNG_icons_national_projects\icon_n (2).pn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7425" y="2474458"/>
            <a:ext cx="746126" cy="684212"/>
          </a:xfrm>
          <a:prstGeom prst="rect">
            <a:avLst/>
          </a:prstGeom>
          <a:noFill/>
        </p:spPr>
      </p:pic>
      <p:pic>
        <p:nvPicPr>
          <p:cNvPr id="2051" name="Picture 3" descr="C:\Users\Администратор\Desktop\Презик\PNG_icons_federal_projects\icon_p (34).png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3301" y="5377997"/>
            <a:ext cx="730249" cy="708025"/>
          </a:xfrm>
          <a:prstGeom prst="rect">
            <a:avLst/>
          </a:prstGeom>
          <a:noFill/>
        </p:spPr>
      </p:pic>
      <p:pic>
        <p:nvPicPr>
          <p:cNvPr id="2052" name="Picture 4" descr="C:\Users\Администратор\Desktop\Презик\PNG_icons_basic\icon_basic (21).png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036" y="4376282"/>
            <a:ext cx="836614" cy="661990"/>
          </a:xfrm>
          <a:prstGeom prst="rect">
            <a:avLst/>
          </a:prstGeom>
          <a:noFill/>
        </p:spPr>
      </p:pic>
      <p:pic>
        <p:nvPicPr>
          <p:cNvPr id="2053" name="Picture 5" descr="C:\Users\Администратор\Desktop\Презик\PNG_icons_federal_projects\icon_p (58).png"/>
          <p:cNvPicPr preferRelativeResize="0"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2500" y="3345542"/>
            <a:ext cx="781050" cy="660400"/>
          </a:xfrm>
          <a:prstGeom prst="rect">
            <a:avLst/>
          </a:prstGeom>
          <a:noFill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90734" y="6305548"/>
            <a:ext cx="4029066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и другие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5A6EC4B4-86A7-44D0-A9D7-B9108383EC9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55" y="3864096"/>
            <a:ext cx="1714685" cy="1889003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5168222F-9368-4E5D-AD4D-71C714B9AF3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202" y="1537313"/>
            <a:ext cx="1794248" cy="179210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340697" y="1649872"/>
            <a:ext cx="37345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6 350</a:t>
            </a:r>
            <a:r>
              <a:rPr lang="ru-RU" sz="4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предприятий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186871" y="3937115"/>
            <a:ext cx="40051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14 597 </a:t>
            </a: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человек</a:t>
            </a: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501313" y="1277259"/>
            <a:ext cx="5613738" cy="11321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1922662" y="1250530"/>
            <a:ext cx="4954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первом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этапе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разрешается работа отраслей: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501312" y="1277259"/>
            <a:ext cx="180859" cy="11321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88146A1-9CBF-CB4A-8D60-552C8C87F6BF}"/>
              </a:ext>
            </a:extLst>
          </p:cNvPr>
          <p:cNvSpPr txBox="1"/>
          <p:nvPr/>
        </p:nvSpPr>
        <p:spPr>
          <a:xfrm>
            <a:off x="812383" y="1337821"/>
            <a:ext cx="944489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League Spartan" charset="0"/>
                <a:cs typeface="Poppins" pitchFamily="2" charset="77"/>
              </a:rPr>
              <a:t>1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501313" y="1277259"/>
            <a:ext cx="5613738" cy="11321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0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1922662" y="1250530"/>
            <a:ext cx="4954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втором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этапе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разрешается работа отраслей: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33584" y="2616196"/>
            <a:ext cx="3667116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Образование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B620530-E83F-41FC-B385-6FAA151C353C}"/>
              </a:ext>
            </a:extLst>
          </p:cNvPr>
          <p:cNvSpPr txBox="1"/>
          <p:nvPr/>
        </p:nvSpPr>
        <p:spPr>
          <a:xfrm>
            <a:off x="10723395" y="6232185"/>
            <a:ext cx="12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Пензенская область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16661CBB-92DA-4045-8ADD-620031595B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926" y="6142813"/>
            <a:ext cx="429254" cy="562681"/>
          </a:xfrm>
          <a:prstGeom prst="rect">
            <a:avLst/>
          </a:prstGeom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501312" y="1277259"/>
            <a:ext cx="180859" cy="11321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88146A1-9CBF-CB4A-8D60-552C8C87F6BF}"/>
              </a:ext>
            </a:extLst>
          </p:cNvPr>
          <p:cNvSpPr txBox="1"/>
          <p:nvPr/>
        </p:nvSpPr>
        <p:spPr>
          <a:xfrm>
            <a:off x="812383" y="1337821"/>
            <a:ext cx="944489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League Spartan" charset="0"/>
                <a:cs typeface="Poppins" pitchFamily="2" charset="77"/>
              </a:rPr>
              <a:t>2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319308"/>
            <a:ext cx="1139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Arial Black" panose="020B0A04020102020204" pitchFamily="34" charset="0"/>
              </a:rPr>
              <a:t>План поэтапного выхода из режима </a:t>
            </a:r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ограничений</a:t>
            </a:r>
            <a:endParaRPr lang="ru-RU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52634" y="3237327"/>
            <a:ext cx="41052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Предоставление прочих персональных услуг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52634" y="4635496"/>
            <a:ext cx="4238616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Разработка компьютерного программного обеспечения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90734" y="6305548"/>
            <a:ext cx="4029066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и другие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ABBDFEDC-4F4A-4779-81D5-83746A18B6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76" y="2542487"/>
            <a:ext cx="832596" cy="6093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E52323DE-76DE-4785-B127-502E81BC98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74" y="3426278"/>
            <a:ext cx="773475" cy="741421"/>
          </a:xfrm>
          <a:prstGeom prst="rect">
            <a:avLst/>
          </a:prstGeom>
        </p:spPr>
      </p:pic>
      <p:pic>
        <p:nvPicPr>
          <p:cNvPr id="3074" name="Picture 2" descr="C:\Users\Администратор\Desktop\Презик\PNG_icons_federal_projects\icon_p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2012" y="4868862"/>
            <a:ext cx="871538" cy="871538"/>
          </a:xfrm>
          <a:prstGeom prst="rect">
            <a:avLst/>
          </a:prstGeom>
          <a:noFill/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5A6EC4B4-86A7-44D0-A9D7-B9108383EC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55" y="3864096"/>
            <a:ext cx="1714685" cy="1889003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5168222F-9368-4E5D-AD4D-71C714B9AF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202" y="1537313"/>
            <a:ext cx="1794248" cy="179210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8340697" y="1649872"/>
            <a:ext cx="37345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4 507</a:t>
            </a:r>
            <a:r>
              <a:rPr lang="ru-RU" sz="4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предприятий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86871" y="3937115"/>
            <a:ext cx="40051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7 703</a:t>
            </a: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0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33584" y="2453818"/>
            <a:ext cx="3667116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Торговля оптовая </a:t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и розничная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B620530-E83F-41FC-B385-6FAA151C353C}"/>
              </a:ext>
            </a:extLst>
          </p:cNvPr>
          <p:cNvSpPr txBox="1"/>
          <p:nvPr/>
        </p:nvSpPr>
        <p:spPr>
          <a:xfrm>
            <a:off x="10723395" y="6232185"/>
            <a:ext cx="12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Пензенская область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16661CBB-92DA-4045-8ADD-620031595B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926" y="6142813"/>
            <a:ext cx="429254" cy="5626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319308"/>
            <a:ext cx="1139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Arial Black" panose="020B0A04020102020204" pitchFamily="34" charset="0"/>
              </a:rPr>
              <a:t>План поэтапного выхода из режима </a:t>
            </a:r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ограничений</a:t>
            </a:r>
            <a:endParaRPr lang="ru-RU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52634" y="3549381"/>
            <a:ext cx="4695816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Общественное питание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52634" y="4210048"/>
            <a:ext cx="42386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Культура, спорт, организации досуга и развлечений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90734" y="6305548"/>
            <a:ext cx="4029066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и другие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90734" y="5607952"/>
            <a:ext cx="4029066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latin typeface="Arial Black" pitchFamily="34" charset="0"/>
              </a:rPr>
              <a:t>Гостиницы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CB11484F-2B86-4670-A7B7-42020407B9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77" y="4426524"/>
            <a:ext cx="677673" cy="686992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934047A4-F229-4055-8D84-25D45B760C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24" y="3375141"/>
            <a:ext cx="752368" cy="75508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BBD57CA0-0205-4E5D-A2C8-3D94D35625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438" y="2463801"/>
            <a:ext cx="696479" cy="694869"/>
          </a:xfrm>
          <a:prstGeom prst="rect">
            <a:avLst/>
          </a:prstGeom>
        </p:spPr>
      </p:pic>
      <p:pic>
        <p:nvPicPr>
          <p:cNvPr id="4098" name="Picture 2" descr="C:\Users\Администратор\Desktop\Презик\PNG_icons_federal_projects\icon_p (5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550" y="5470299"/>
            <a:ext cx="682971" cy="687387"/>
          </a:xfrm>
          <a:prstGeom prst="rect">
            <a:avLst/>
          </a:prstGeom>
          <a:noFill/>
        </p:spPr>
      </p:pic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5A6EC4B4-86A7-44D0-A9D7-B9108383EC9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55" y="3864096"/>
            <a:ext cx="1714685" cy="1889003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5168222F-9368-4E5D-AD4D-71C714B9AF3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202" y="1537313"/>
            <a:ext cx="1794248" cy="179210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340697" y="1649872"/>
            <a:ext cx="37345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9 934</a:t>
            </a:r>
            <a:endParaRPr lang="ru-RU" sz="4600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предприятий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186871" y="3937115"/>
            <a:ext cx="40051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14 044</a:t>
            </a: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человека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501313" y="1277259"/>
            <a:ext cx="5613738" cy="11321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1922662" y="1250530"/>
            <a:ext cx="4954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третьем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этапе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разрешается работа отраслей: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501312" y="1277259"/>
            <a:ext cx="180859" cy="11321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988146A1-9CBF-CB4A-8D60-552C8C87F6BF}"/>
              </a:ext>
            </a:extLst>
          </p:cNvPr>
          <p:cNvSpPr txBox="1"/>
          <p:nvPr/>
        </p:nvSpPr>
        <p:spPr>
          <a:xfrm>
            <a:off x="812383" y="1337821"/>
            <a:ext cx="944489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League Spartan" charset="0"/>
                <a:cs typeface="Poppins" pitchFamily="2" charset="77"/>
              </a:rPr>
              <a:t>3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0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91C60F5-A30D-4637-AA08-6423688FA0AE}"/>
              </a:ext>
            </a:extLst>
          </p:cNvPr>
          <p:cNvSpPr txBox="1"/>
          <p:nvPr/>
        </p:nvSpPr>
        <p:spPr>
          <a:xfrm>
            <a:off x="1905433" y="2396881"/>
            <a:ext cx="9676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 Black" pitchFamily="34" charset="0"/>
              </a:rPr>
              <a:t> режим самоизоляции для людей с высоким риском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 Black" pitchFamily="34" charset="0"/>
              </a:rPr>
              <a:t>тяжелого заболевания, лиц старше 65 лет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 Black" pitchFamily="34" charset="0"/>
              </a:rPr>
              <a:t> работа в удаленном доступе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 Black" pitchFamily="34" charset="0"/>
              </a:rPr>
              <a:t> масочный режим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 Black" pitchFamily="34" charset="0"/>
              </a:rPr>
              <a:t> дезинфекционный режим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latin typeface="Arial Black" pitchFamily="34" charset="0"/>
              </a:rPr>
              <a:t> социальное </a:t>
            </a:r>
            <a:r>
              <a:rPr lang="ru-RU" sz="2400" dirty="0" err="1" smtClean="0">
                <a:latin typeface="Arial Black" pitchFamily="34" charset="0"/>
              </a:rPr>
              <a:t>дистанцирование</a:t>
            </a:r>
            <a:endParaRPr lang="ru-RU" sz="2400" dirty="0" smtClean="0">
              <a:latin typeface="Arial Black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B620530-E83F-41FC-B385-6FAA151C353C}"/>
              </a:ext>
            </a:extLst>
          </p:cNvPr>
          <p:cNvSpPr txBox="1"/>
          <p:nvPr/>
        </p:nvSpPr>
        <p:spPr>
          <a:xfrm>
            <a:off x="10723395" y="6232185"/>
            <a:ext cx="1266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Пензенская область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16661CBB-92DA-4045-8ADD-620031595B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926" y="6142813"/>
            <a:ext cx="429254" cy="5626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319308"/>
            <a:ext cx="1139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Arial Black" panose="020B0A04020102020204" pitchFamily="34" charset="0"/>
              </a:rPr>
              <a:t>План поэтапного выхода из режима </a:t>
            </a:r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ограничений</a:t>
            </a:r>
            <a:endParaRPr lang="ru-RU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501312" y="1277259"/>
            <a:ext cx="11197201" cy="1022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2154886" y="1530832"/>
            <a:ext cx="9471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На всех этапах соблюдаются следующие условия: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501312" y="1277259"/>
            <a:ext cx="180859" cy="10223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AEA010C3-A6AA-47DA-A776-1AD500A08E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07" y="1356237"/>
            <a:ext cx="940352" cy="864447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B5329986-4BA2-4129-8E3F-7A94E781BE8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08" y="2583202"/>
            <a:ext cx="700085" cy="819048"/>
          </a:xfrm>
          <a:prstGeom prst="rect">
            <a:avLst/>
          </a:prstGeom>
        </p:spPr>
      </p:pic>
      <p:pic>
        <p:nvPicPr>
          <p:cNvPr id="2050" name="Picture 2" descr="C:\Users\Администратор\Desktop\Презик\PNG_icons_basic\icon_basic (23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69737" y="3694340"/>
            <a:ext cx="830036" cy="827960"/>
          </a:xfrm>
          <a:prstGeom prst="rect">
            <a:avLst/>
          </a:prstGeom>
          <a:noFill/>
        </p:spPr>
      </p:pic>
      <p:pic>
        <p:nvPicPr>
          <p:cNvPr id="2051" name="Picture 3" descr="C:\Users\Администратор\Desktop\Презик\PNG_icons_basic\icon_basic (16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20079" y="4840966"/>
            <a:ext cx="761548" cy="7615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-8546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45836"/>
            <a:ext cx="11393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Меры поддержки, обозначенные 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Президентом России</a:t>
            </a:r>
            <a:endParaRPr lang="ru-RU" sz="3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2286000" y="1359382"/>
            <a:ext cx="95630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Arial Black" panose="020B0A04020102020204" pitchFamily="34" charset="0"/>
              </a:rPr>
              <a:t>Запуск с 1 июня специальной кредитной программы поддержки занятости для пострадавших отраслей и социально ориентированных НКО под 2 процента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2225041" y="5497042"/>
            <a:ext cx="95630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 Black" panose="020B0A04020102020204" pitchFamily="34" charset="0"/>
              </a:rPr>
              <a:t>Списание всех налогов за </a:t>
            </a:r>
            <a:r>
              <a:rPr lang="en-US" sz="2200" dirty="0" smtClean="0">
                <a:latin typeface="Arial Black" panose="020B0A04020102020204" pitchFamily="34" charset="0"/>
              </a:rPr>
              <a:t>II</a:t>
            </a:r>
            <a:r>
              <a:rPr lang="ru-RU" sz="2200" dirty="0" smtClean="0">
                <a:latin typeface="Arial Black" panose="020B0A04020102020204" pitchFamily="34" charset="0"/>
              </a:rPr>
              <a:t> квартал 2020 года, кроме НДС для субъектов МСП в пострадавших отраслях и на социально ориентированные НКО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2274571" y="2868142"/>
            <a:ext cx="95630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 Black" panose="020B0A04020102020204" pitchFamily="34" charset="0"/>
              </a:rPr>
              <a:t>Предоставление </a:t>
            </a:r>
            <a:r>
              <a:rPr lang="ru-RU" sz="2200" dirty="0" err="1" smtClean="0">
                <a:latin typeface="Arial Black" panose="020B0A04020102020204" pitchFamily="34" charset="0"/>
              </a:rPr>
              <a:t>самозанятым</a:t>
            </a:r>
            <a:r>
              <a:rPr lang="ru-RU" sz="2200" dirty="0" smtClean="0">
                <a:latin typeface="Arial Black" panose="020B0A04020102020204" pitchFamily="34" charset="0"/>
              </a:rPr>
              <a:t> гражданам в 2020 году «налогового капитала» в размере одного МРОТ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2263141" y="4087342"/>
            <a:ext cx="95630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 Black" panose="020B0A04020102020204" pitchFamily="34" charset="0"/>
              </a:rPr>
              <a:t>Предоставление в 2020 году налогового вычета в размере одного МРОТ в отношении страховых взносов для ИП, которые заняты в наиболее пострадавших отраслях</a:t>
            </a:r>
          </a:p>
        </p:txBody>
      </p:sp>
      <p:sp>
        <p:nvSpPr>
          <p:cNvPr id="78" name="Round Diagonal Corner Rectangle 3">
            <a:extLst>
              <a:ext uri="{FF2B5EF4-FFF2-40B4-BE49-F238E27FC236}">
                <a16:creationId xmlns:a16="http://schemas.microsoft.com/office/drawing/2014/main" xmlns="" id="{B85B6022-B76C-2A47-B52C-881F5F6ADABA}"/>
              </a:ext>
            </a:extLst>
          </p:cNvPr>
          <p:cNvSpPr/>
          <p:nvPr/>
        </p:nvSpPr>
        <p:spPr>
          <a:xfrm>
            <a:off x="723901" y="5603106"/>
            <a:ext cx="1394459" cy="94247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988146A1-9CBF-CB4A-8D60-552C8C87F6BF}"/>
              </a:ext>
            </a:extLst>
          </p:cNvPr>
          <p:cNvSpPr txBox="1"/>
          <p:nvPr/>
        </p:nvSpPr>
        <p:spPr>
          <a:xfrm>
            <a:off x="888583" y="5746270"/>
            <a:ext cx="1080259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League Spartan" charset="0"/>
                <a:cs typeface="Poppins" pitchFamily="2" charset="77"/>
              </a:rPr>
              <a:t>4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86" name="Round Diagonal Corner Rectangle 3">
            <a:extLst>
              <a:ext uri="{FF2B5EF4-FFF2-40B4-BE49-F238E27FC236}">
                <a16:creationId xmlns:a16="http://schemas.microsoft.com/office/drawing/2014/main" xmlns="" id="{B85B6022-B76C-2A47-B52C-881F5F6ADABA}"/>
              </a:ext>
            </a:extLst>
          </p:cNvPr>
          <p:cNvSpPr/>
          <p:nvPr/>
        </p:nvSpPr>
        <p:spPr>
          <a:xfrm>
            <a:off x="777241" y="1450206"/>
            <a:ext cx="1394459" cy="94247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988146A1-9CBF-CB4A-8D60-552C8C87F6BF}"/>
              </a:ext>
            </a:extLst>
          </p:cNvPr>
          <p:cNvSpPr txBox="1"/>
          <p:nvPr/>
        </p:nvSpPr>
        <p:spPr>
          <a:xfrm>
            <a:off x="804763" y="2812570"/>
            <a:ext cx="1080259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League Spartan" charset="0"/>
                <a:cs typeface="Poppins" pitchFamily="2" charset="77"/>
              </a:rPr>
              <a:t>4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88" name="Round Diagonal Corner Rectangle 3">
            <a:extLst>
              <a:ext uri="{FF2B5EF4-FFF2-40B4-BE49-F238E27FC236}">
                <a16:creationId xmlns:a16="http://schemas.microsoft.com/office/drawing/2014/main" xmlns="" id="{B85B6022-B76C-2A47-B52C-881F5F6ADABA}"/>
              </a:ext>
            </a:extLst>
          </p:cNvPr>
          <p:cNvSpPr/>
          <p:nvPr/>
        </p:nvSpPr>
        <p:spPr>
          <a:xfrm>
            <a:off x="792481" y="2821806"/>
            <a:ext cx="1394459" cy="94247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988146A1-9CBF-CB4A-8D60-552C8C87F6BF}"/>
              </a:ext>
            </a:extLst>
          </p:cNvPr>
          <p:cNvSpPr txBox="1"/>
          <p:nvPr/>
        </p:nvSpPr>
        <p:spPr>
          <a:xfrm>
            <a:off x="957163" y="2964970"/>
            <a:ext cx="1080259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League Spartan" charset="0"/>
                <a:cs typeface="Poppins" pitchFamily="2" charset="77"/>
              </a:rPr>
              <a:t>2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988146A1-9CBF-CB4A-8D60-552C8C87F6BF}"/>
              </a:ext>
            </a:extLst>
          </p:cNvPr>
          <p:cNvSpPr txBox="1"/>
          <p:nvPr/>
        </p:nvSpPr>
        <p:spPr>
          <a:xfrm>
            <a:off x="781903" y="4199410"/>
            <a:ext cx="1080259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League Spartan" charset="0"/>
                <a:cs typeface="Poppins" pitchFamily="2" charset="77"/>
              </a:rPr>
              <a:t>4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1" name="Round Diagonal Corner Rectangle 3">
            <a:extLst>
              <a:ext uri="{FF2B5EF4-FFF2-40B4-BE49-F238E27FC236}">
                <a16:creationId xmlns:a16="http://schemas.microsoft.com/office/drawing/2014/main" xmlns="" id="{B85B6022-B76C-2A47-B52C-881F5F6ADABA}"/>
              </a:ext>
            </a:extLst>
          </p:cNvPr>
          <p:cNvSpPr/>
          <p:nvPr/>
        </p:nvSpPr>
        <p:spPr>
          <a:xfrm>
            <a:off x="769621" y="4208646"/>
            <a:ext cx="1394459" cy="94247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988146A1-9CBF-CB4A-8D60-552C8C87F6BF}"/>
              </a:ext>
            </a:extLst>
          </p:cNvPr>
          <p:cNvSpPr txBox="1"/>
          <p:nvPr/>
        </p:nvSpPr>
        <p:spPr>
          <a:xfrm>
            <a:off x="934303" y="4351810"/>
            <a:ext cx="1080259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League Spartan" charset="0"/>
                <a:cs typeface="Poppins" pitchFamily="2" charset="77"/>
              </a:rPr>
              <a:t>3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  <a:ea typeface="League Spartan" charset="0"/>
              <a:cs typeface="Poppins" pitchFamily="2" charset="77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988146A1-9CBF-CB4A-8D60-552C8C87F6BF}"/>
              </a:ext>
            </a:extLst>
          </p:cNvPr>
          <p:cNvSpPr txBox="1"/>
          <p:nvPr/>
        </p:nvSpPr>
        <p:spPr>
          <a:xfrm>
            <a:off x="972403" y="1562890"/>
            <a:ext cx="1080259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League Spartan" charset="0"/>
                <a:cs typeface="Poppins" pitchFamily="2" charset="77"/>
              </a:rPr>
              <a:t>1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 Black" pitchFamily="34" charset="0"/>
              <a:ea typeface="League Spartan" charset="0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501311" y="1294945"/>
            <a:ext cx="5547064" cy="1021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0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822314" y="1437573"/>
            <a:ext cx="4883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Беспроцентный кредит 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на выплату зарплат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501312" y="1294943"/>
            <a:ext cx="142204" cy="432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319308"/>
            <a:ext cx="1139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Финансовая поддержка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36925" y="3811005"/>
            <a:ext cx="1770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252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681373" y="2329182"/>
            <a:ext cx="49193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предоставляется компаниям,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которые действуют не менее 1 года,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и владельцы которых хотя бы раз платили налоги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6016286" y="1294945"/>
            <a:ext cx="5775664" cy="1021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6016287" y="1294943"/>
            <a:ext cx="142204" cy="432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6301352" y="1589973"/>
            <a:ext cx="4883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Программа «3 по 1/3»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6160411" y="2321928"/>
            <a:ext cx="552358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предоставляется отсрочка уплаты кредита на полгода и деление процентных платежей: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1/3 платит государство,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1/3 уплачивает заемщик,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1/3 убытки банка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438150" y="5815180"/>
            <a:ext cx="11391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Для субъектов малого и среднего предпринимательства, осуществляющим деятельность в наиболее пострадавших отраслях </a:t>
            </a:r>
          </a:p>
        </p:txBody>
      </p:sp>
      <p:pic>
        <p:nvPicPr>
          <p:cNvPr id="1026" name="Picture 2" descr="C:\Users\Администратор\Desktop\Презик\2\PNG_icons_basic\icon_basic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280" y="3952866"/>
            <a:ext cx="676370" cy="677189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Презик\2\PNG_icons_basic\icon_basic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12" y="4847996"/>
            <a:ext cx="703488" cy="706687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3214927" y="3963407"/>
            <a:ext cx="189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поступило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обращения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29671" y="4703619"/>
            <a:ext cx="1770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159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22187" y="4928591"/>
            <a:ext cx="189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одобрено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88642" y="3876323"/>
            <a:ext cx="1770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7" name="Picture 2" descr="C:\Users\Администратор\Desktop\Презик\2\PNG_icons_basic\icon_basic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0997" y="4018184"/>
            <a:ext cx="676370" cy="677189"/>
          </a:xfrm>
          <a:prstGeom prst="rect">
            <a:avLst/>
          </a:prstGeom>
          <a:noFill/>
        </p:spPr>
      </p:pic>
      <p:pic>
        <p:nvPicPr>
          <p:cNvPr id="38" name="Picture 3" descr="C:\Users\Администратор\Desktop\Презик\2\PNG_icons_basic\icon_basic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0629" y="4913314"/>
            <a:ext cx="703488" cy="706687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8766644" y="4028725"/>
            <a:ext cx="189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поступило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обращений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81388" y="4768937"/>
            <a:ext cx="1770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73904" y="4993909"/>
            <a:ext cx="189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одобрено</a:t>
            </a:r>
          </a:p>
        </p:txBody>
      </p:sp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501311" y="1294945"/>
            <a:ext cx="5547064" cy="1021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0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822314" y="1582713"/>
            <a:ext cx="4883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Кредитные каникулы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501312" y="1294943"/>
            <a:ext cx="142204" cy="432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319308"/>
            <a:ext cx="1139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Финансовая поддержка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681373" y="2329182"/>
            <a:ext cx="49193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 случае снижения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дохода заемщика более, чем на 30 % предоставляется отсрочка по уплате кредита сроком на 6 месяцев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6016286" y="1294945"/>
            <a:ext cx="5775664" cy="1021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6016287" y="1294943"/>
            <a:ext cx="142204" cy="432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6301352" y="1386777"/>
            <a:ext cx="4883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Собственные программы 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банков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6160411" y="2321928"/>
            <a:ext cx="49193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предпринимателей, которые не попали в число отраслей, признанных наиболее пострадавшими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438150" y="5815180"/>
            <a:ext cx="113918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Основные причины отказа отсутствие документов, </a:t>
            </a:r>
          </a:p>
          <a:p>
            <a:pPr algn="ctr"/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подтверждающих ухудшение финансового состояния заемщика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36925" y="3811005"/>
            <a:ext cx="1770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470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2" name="Picture 2" descr="C:\Users\Администратор\Desktop\Презик\2\PNG_icons_basic\icon_basic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280" y="3952866"/>
            <a:ext cx="676370" cy="677189"/>
          </a:xfrm>
          <a:prstGeom prst="rect">
            <a:avLst/>
          </a:prstGeom>
          <a:noFill/>
        </p:spPr>
      </p:pic>
      <p:pic>
        <p:nvPicPr>
          <p:cNvPr id="33" name="Picture 3" descr="C:\Users\Администратор\Desktop\Презик\2\PNG_icons_basic\icon_basic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12" y="4847996"/>
            <a:ext cx="703488" cy="706687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14927" y="3963407"/>
            <a:ext cx="189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поступило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обращений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29671" y="4703619"/>
            <a:ext cx="1770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248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22187" y="4928591"/>
            <a:ext cx="189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одобрено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8642" y="3876323"/>
            <a:ext cx="1770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444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8" name="Picture 2" descr="C:\Users\Администратор\Desktop\Презик\2\PNG_icons_basic\icon_basic (5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0997" y="4018184"/>
            <a:ext cx="676370" cy="677189"/>
          </a:xfrm>
          <a:prstGeom prst="rect">
            <a:avLst/>
          </a:prstGeom>
          <a:noFill/>
        </p:spPr>
      </p:pic>
      <p:pic>
        <p:nvPicPr>
          <p:cNvPr id="40" name="Picture 3" descr="C:\Users\Администратор\Desktop\Презик\2\PNG_icons_basic\icon_basic (3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0629" y="4913314"/>
            <a:ext cx="703488" cy="706687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8766644" y="4028725"/>
            <a:ext cx="1894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поступило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обращений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981388" y="4768937"/>
            <a:ext cx="17707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256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73904" y="4993909"/>
            <a:ext cx="189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одобрено</a:t>
            </a:r>
          </a:p>
        </p:txBody>
      </p:sp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6016287" y="1294943"/>
            <a:ext cx="142204" cy="432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70A575A9-DDF8-694D-9D20-C7F2E21BF414}"/>
              </a:ext>
            </a:extLst>
          </p:cNvPr>
          <p:cNvSpPr/>
          <p:nvPr/>
        </p:nvSpPr>
        <p:spPr>
          <a:xfrm>
            <a:off x="501310" y="1294945"/>
            <a:ext cx="11298803" cy="6354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xmlns="" id="{BA71B04D-C0E9-884F-BA2E-4FC498DF92FB}"/>
              </a:ext>
            </a:extLst>
          </p:cNvPr>
          <p:cNvSpPr/>
          <p:nvPr/>
        </p:nvSpPr>
        <p:spPr>
          <a:xfrm>
            <a:off x="0" y="0"/>
            <a:ext cx="12192000" cy="1175657"/>
          </a:xfrm>
          <a:custGeom>
            <a:avLst/>
            <a:gdLst>
              <a:gd name="connsiteX0" fmla="*/ 0 w 17241733"/>
              <a:gd name="connsiteY0" fmla="*/ 0 h 1495168"/>
              <a:gd name="connsiteX1" fmla="*/ 16787023 w 17241733"/>
              <a:gd name="connsiteY1" fmla="*/ 0 h 1495168"/>
              <a:gd name="connsiteX2" fmla="*/ 17241733 w 17241733"/>
              <a:gd name="connsiteY2" fmla="*/ 1495168 h 1495168"/>
              <a:gd name="connsiteX3" fmla="*/ 454711 w 17241733"/>
              <a:gd name="connsiteY3" fmla="*/ 1495168 h 1495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1733" h="1495168">
                <a:moveTo>
                  <a:pt x="0" y="0"/>
                </a:moveTo>
                <a:lnTo>
                  <a:pt x="16787023" y="0"/>
                </a:lnTo>
                <a:lnTo>
                  <a:pt x="17241733" y="1495168"/>
                </a:lnTo>
                <a:lnTo>
                  <a:pt x="454711" y="1495168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659940" y="1365003"/>
            <a:ext cx="11125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Продукты компании «Поручитель»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xmlns="" id="{9193706F-BD69-9A41-A191-0337AD933C49}"/>
              </a:ext>
            </a:extLst>
          </p:cNvPr>
          <p:cNvSpPr/>
          <p:nvPr/>
        </p:nvSpPr>
        <p:spPr>
          <a:xfrm>
            <a:off x="501312" y="1294943"/>
            <a:ext cx="142204" cy="4320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2A54932-AB5F-4070-9D54-D124685286D1}"/>
              </a:ext>
            </a:extLst>
          </p:cNvPr>
          <p:cNvSpPr txBox="1"/>
          <p:nvPr/>
        </p:nvSpPr>
        <p:spPr>
          <a:xfrm>
            <a:off x="478970" y="319308"/>
            <a:ext cx="113937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Финансовая поддержка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1798951" y="2127752"/>
            <a:ext cx="4919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Arial Black" panose="020B0A04020102020204" pitchFamily="34" charset="0"/>
              </a:rPr>
              <a:t>Займ</a:t>
            </a:r>
            <a:r>
              <a:rPr lang="ru-RU" sz="2000" dirty="0" smtClean="0">
                <a:latin typeface="Arial Black" panose="020B0A04020102020204" pitchFamily="34" charset="0"/>
              </a:rPr>
              <a:t> «Антикризисный»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647701" y="2818004"/>
            <a:ext cx="51870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процентная ставка 2,75% годовых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сумма займа до 5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млн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рублей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срок займа до 36 месяцев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комиссия за выдачу займа отсутствует 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залог  движимое/недвижимое имущество, поручительство  физических и юридических лиц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возможна выдача займа без залога под поручительство физического лица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цели займа не ограничены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D9B695AF-A853-43F3-A665-3BCE32DC1469}"/>
              </a:ext>
            </a:extLst>
          </p:cNvPr>
          <p:cNvSpPr txBox="1"/>
          <p:nvPr/>
        </p:nvSpPr>
        <p:spPr>
          <a:xfrm>
            <a:off x="7234447" y="2002620"/>
            <a:ext cx="4919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Black" panose="020B0A04020102020204" pitchFamily="34" charset="0"/>
              </a:rPr>
              <a:t>Поручительство по продукту «Антикризисный»</a:t>
            </a:r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72B96025-6973-434F-8EB8-7B6AD971AB6F}"/>
              </a:ext>
            </a:extLst>
          </p:cNvPr>
          <p:cNvSpPr txBox="1"/>
          <p:nvPr/>
        </p:nvSpPr>
        <p:spPr>
          <a:xfrm>
            <a:off x="6155872" y="2825262"/>
            <a:ext cx="51870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снижена комиссия до 0,5% годовых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срок рассмотрения заявок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не более 1 рабочего дня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срок поручительства до 36 месяцев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сумма поручительства до 5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млн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рублей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размер ответственности до 70% от суммы обязательства субъекта МСП по оплате основного долга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80060" y="5853185"/>
            <a:ext cx="111749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Выдано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10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антикризисных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микрозаймов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на сумму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32,8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млн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руб.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Дана отсрочка по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42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действующим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микрозаймам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8269AB54-9580-461A-A7E4-C0EBC9181A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259" y="2014721"/>
            <a:ext cx="729132" cy="729132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E351F65F-B137-4D26-9B03-8C439042CE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91" y="1988445"/>
            <a:ext cx="832819" cy="71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864</Words>
  <Application>Microsoft Office PowerPoint</Application>
  <PresentationFormat>Произвольный</PresentationFormat>
  <Paragraphs>211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Бубнов Денис Борисович</cp:lastModifiedBy>
  <cp:revision>149</cp:revision>
  <cp:lastPrinted>2020-05-08T07:43:18Z</cp:lastPrinted>
  <dcterms:created xsi:type="dcterms:W3CDTF">2020-05-07T10:02:17Z</dcterms:created>
  <dcterms:modified xsi:type="dcterms:W3CDTF">2020-05-18T08:31:12Z</dcterms:modified>
</cp:coreProperties>
</file>