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f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tiff" Extension="tiff"/>
  <Default ContentType="application/vnd.openxmlformats-officedocument.vmlDrawing" Extension="vml"/>
  <Default ContentType="image/vnd.ms-photo" Extension="wdp"/>
  <Default ContentType="image/x-wmf" Extension="wmf"/>
  <Default ContentType="application/vnd.openxmlformats-officedocument.spreadsheetml.sheet" Extension="xlsx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theme+xml" PartName="/ppt/theme/theme2.xml"/>
  <Override ContentType="application/vnd.openxmlformats-officedocument.presentationml.slideLayout+xml" PartName="/ppt/slideLayouts/slideLayout16.xml"/>
  <Override ContentType="application/vnd.openxmlformats-officedocument.theme+xml" PartName="/ppt/theme/theme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theme+xml" PartName="/ppt/theme/theme4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presentationml.tags+xml" PartName="/ppt/tags/tag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presentationml.notesSlide+xml" PartName="/ppt/notesSlides/notesSlide8.xml"/>
  <Override ContentType="application/vnd.openxmlformats-officedocument.drawingml.chart+xml" PartName="/ppt/charts/chart5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drawingml.chart+xml" PartName="/ppt/charts/chart6.xml"/>
  <Override ContentType="application/haansoftxlsx" PartName="/ppt/embeddings/Microsoft_Excel_Worksheet51.xlsx"/>
  <Override ContentType="application/vnd.openxmlformats-officedocument.drawingml.chartshapes+xml" PartName="/ppt/drawings/drawing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84" r:id="rId4"/>
  </p:sldMasterIdLst>
  <p:notesMasterIdLst>
    <p:notesMasterId r:id="rId26"/>
  </p:notesMasterIdLst>
  <p:sldIdLst>
    <p:sldId id="358" r:id="rId5"/>
    <p:sldId id="364" r:id="rId6"/>
    <p:sldId id="369" r:id="rId7"/>
    <p:sldId id="269" r:id="rId8"/>
    <p:sldId id="365" r:id="rId9"/>
    <p:sldId id="366" r:id="rId10"/>
    <p:sldId id="367" r:id="rId11"/>
    <p:sldId id="378" r:id="rId12"/>
    <p:sldId id="379" r:id="rId13"/>
    <p:sldId id="381" r:id="rId14"/>
    <p:sldId id="376" r:id="rId15"/>
    <p:sldId id="370" r:id="rId16"/>
    <p:sldId id="2464" r:id="rId17"/>
    <p:sldId id="340" r:id="rId18"/>
    <p:sldId id="339" r:id="rId19"/>
    <p:sldId id="372" r:id="rId20"/>
    <p:sldId id="2465" r:id="rId21"/>
    <p:sldId id="2466" r:id="rId22"/>
    <p:sldId id="2467" r:id="rId23"/>
    <p:sldId id="2463" r:id="rId24"/>
    <p:sldId id="335" r:id="rId25"/>
  </p:sldIdLst>
  <p:sldSz cx="12192000" cy="6858000"/>
  <p:notesSz cx="6797675" cy="9928225"/>
  <p:defaultTextStyle>
    <a:defPPr>
      <a:defRPr lang="ko-KR"/>
    </a:defPPr>
    <a:lvl1pPr marL="0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9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37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5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4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2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1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0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48" algn="l" defTabSz="1219137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0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144"/>
    <a:srgbClr val="649941"/>
    <a:srgbClr val="7DB755"/>
    <a:srgbClr val="95C575"/>
    <a:srgbClr val="7FB858"/>
    <a:srgbClr val="546F1B"/>
    <a:srgbClr val="273B19"/>
    <a:srgbClr val="166018"/>
    <a:srgbClr val="495F17"/>
    <a:srgbClr val="3F9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915" autoAdjust="0"/>
  </p:normalViewPr>
  <p:slideViewPr>
    <p:cSldViewPr>
      <p:cViewPr varScale="1">
        <p:scale>
          <a:sx n="109" d="100"/>
          <a:sy n="109" d="100"/>
        </p:scale>
        <p:origin x="354" y="96"/>
      </p:cViewPr>
      <p:guideLst>
        <p:guide pos="50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4" d="100"/>
          <a:sy n="94" d="100"/>
        </p:scale>
        <p:origin x="4220" y="7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2" Target="../drawings/drawing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82727421539009E-2"/>
          <c:y val="4.0625613116208444E-2"/>
          <c:w val="0.96221595559457729"/>
          <c:h val="0.919282629156039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D78-49E9-AAC2-6923C5C1869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D78-49E9-AAC2-6923C5C1869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79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8-49E9-AAC2-6923C5C18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82727421539009E-2"/>
          <c:y val="4.0625613116208444E-2"/>
          <c:w val="0.96221595559457729"/>
          <c:h val="0.919282629156039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79B-4D45-A09E-9A20F1346CB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79B-4D45-A09E-9A20F1346CB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96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9B-4D45-A09E-9A20F1346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82727421539009E-2"/>
          <c:y val="4.0625613116208444E-2"/>
          <c:w val="0.96221595559457729"/>
          <c:h val="0.919282629156039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D78-49E9-AAC2-6923C5C1869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D78-49E9-AAC2-6923C5C1869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82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8-49E9-AAC2-6923C5C18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82727421539009E-2"/>
          <c:y val="4.0625613116208444E-2"/>
          <c:w val="0.96221595559457729"/>
          <c:h val="0.919282629156039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287-4EAF-AE2A-5AC3FA4E499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287-4EAF-AE2A-5AC3FA4E499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72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87-4EAF-AE2A-5AC3FA4E4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E16-4443-BB2B-E07B62869F71}"/>
                </c:ext>
              </c:extLst>
            </c:dLbl>
            <c:dLbl>
              <c:idx val="4"/>
              <c:layout>
                <c:manualLayout>
                  <c:x val="0"/>
                  <c:y val="2.34374985582246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62D7AB1F-EA67-401D-8BD3-AFA408B80FDE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AF6-4B2D-B84D-0D9D976E13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Пензенская</c:v>
                </c:pt>
                <c:pt idx="1">
                  <c:v>Калининградская</c:v>
                </c:pt>
                <c:pt idx="2">
                  <c:v>Брянская</c:v>
                </c:pt>
                <c:pt idx="3">
                  <c:v>Смоленская</c:v>
                </c:pt>
                <c:pt idx="4">
                  <c:v>Ленинградская</c:v>
                </c:pt>
                <c:pt idx="5">
                  <c:v>Московская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3.1</c:v>
                </c:pt>
                <c:pt idx="2">
                  <c:v>5.5</c:v>
                </c:pt>
                <c:pt idx="3">
                  <c:v>16.8</c:v>
                </c:pt>
                <c:pt idx="4">
                  <c:v>34.6</c:v>
                </c:pt>
                <c:pt idx="5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0-41DC-9089-1B403AE8F4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Пензенская</c:v>
                </c:pt>
                <c:pt idx="1">
                  <c:v>Калининградская</c:v>
                </c:pt>
                <c:pt idx="2">
                  <c:v>Брянская</c:v>
                </c:pt>
                <c:pt idx="3">
                  <c:v>Смоленская</c:v>
                </c:pt>
                <c:pt idx="4">
                  <c:v>Ленинградская</c:v>
                </c:pt>
                <c:pt idx="5">
                  <c:v>Московская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6980-41DC-9089-1B403AE8F4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Пензенская</c:v>
                </c:pt>
                <c:pt idx="1">
                  <c:v>Калининградская</c:v>
                </c:pt>
                <c:pt idx="2">
                  <c:v>Брянская</c:v>
                </c:pt>
                <c:pt idx="3">
                  <c:v>Смоленская</c:v>
                </c:pt>
                <c:pt idx="4">
                  <c:v>Ленинградская</c:v>
                </c:pt>
                <c:pt idx="5">
                  <c:v>Московская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6980-41DC-9089-1B403AE8F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81373184"/>
        <c:axId val="181411840"/>
        <c:extLst/>
      </c:barChart>
      <c:catAx>
        <c:axId val="181373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411840"/>
        <c:crosses val="autoZero"/>
        <c:auto val="1"/>
        <c:lblAlgn val="ctr"/>
        <c:lblOffset val="100"/>
        <c:tickLblSkip val="1"/>
        <c:noMultiLvlLbl val="0"/>
      </c:catAx>
      <c:valAx>
        <c:axId val="181411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37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566-4B9A-BE71-47E263F9E9C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1566-4B9A-BE71-47E263F9E9C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66-4B9A-BE71-47E263F9E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0.19618</cdr:x>
      <cdr:y>0.20429</cdr:y>
    </cdr:from>
    <cdr:to>
      <cdr:x>0.77569</cdr:x>
      <cdr:y>0.79571</cdr:y>
    </cdr:to>
    <cdr:sp macro="" textlink="">
      <cdr:nvSpPr>
        <cdr:cNvPr id="2" name="TextBox 26"/>
        <cdr:cNvSpPr txBox="1"/>
      </cdr:nvSpPr>
      <cdr:spPr>
        <a:xfrm xmlns:a="http://schemas.openxmlformats.org/drawingml/2006/main">
          <a:off x="466175" y="414620"/>
          <a:ext cx="1377069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altLang="ko-KR" sz="2400" b="1" dirty="0">
              <a:solidFill>
                <a:schemeClr val="bg1"/>
              </a:solidFill>
              <a:cs typeface="Arial" pitchFamily="34" charset="0"/>
            </a:rPr>
            <a:t>менее</a:t>
          </a:r>
          <a:r>
            <a:rPr lang="ru-RU" altLang="ko-KR" sz="4800" b="1" dirty="0">
              <a:solidFill>
                <a:schemeClr val="bg1"/>
              </a:solidFill>
              <a:cs typeface="Arial" pitchFamily="34" charset="0"/>
            </a:rPr>
            <a:t>1</a:t>
          </a:r>
          <a:r>
            <a:rPr lang="en-US" altLang="ko-KR" sz="3200" b="1" dirty="0">
              <a:solidFill>
                <a:schemeClr val="bg1"/>
              </a:solidFill>
              <a:cs typeface="Arial" pitchFamily="34" charset="0"/>
            </a:rPr>
            <a:t>%</a:t>
          </a:r>
          <a:endParaRPr lang="ko-KR" altLang="en-US" sz="3200" b="1" dirty="0">
            <a:solidFill>
              <a:schemeClr val="bg1"/>
            </a:solidFill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4E149-4C6C-44A6-81BE-95A1B367DC12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B9226-53B2-496C-B078-E65C33B57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8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69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37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5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4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2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1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0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48" algn="l" defTabSz="121913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B9226-53B2-496C-B078-E65C33B570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64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04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4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B9226-53B2-496C-B078-E65C33B570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831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00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56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744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B9226-53B2-496C-B078-E65C33B570A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1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B9226-53B2-496C-B078-E65C33B570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69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B9226-53B2-496C-B078-E65C33B570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12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B9226-53B2-496C-B078-E65C33B570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9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B9226-53B2-496C-B078-E65C33B570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1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798513"/>
            <a:ext cx="7097713" cy="399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61571" y="5056701"/>
            <a:ext cx="5292563" cy="4790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3421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B9226-53B2-496C-B078-E65C33B570A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84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B9226-53B2-496C-B078-E65C33B570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798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B9226-53B2-496C-B078-E65C33B570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2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 ?><Relationships xmlns="http://schemas.openxmlformats.org/package/2006/relationships"><Relationship Id="rId3" Target="../tags/tag2.xml" Type="http://schemas.openxmlformats.org/officeDocument/2006/relationships/tags"/><Relationship Id="rId2" Target="../tags/tag1.xml" Type="http://schemas.openxmlformats.org/officeDocument/2006/relationships/tags"/><Relationship Id="rId6" Target="../media/image7.emf" Type="http://schemas.openxmlformats.org/officeDocument/2006/relationships/image"/><Relationship Id="rId5" Target="../media/image7.emf" Type="http://schemas.openxmlformats.org/officeDocument/2006/relationships/image"/><Relationship Id="rId4" Target="../slideMasters/slideMaster4.xml" Type="http://schemas.openxmlformats.org/officeDocument/2006/relationships/slideMaster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6" y="3392996"/>
            <a:ext cx="12192000" cy="1122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66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55229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7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29" y="515164"/>
            <a:ext cx="2677493" cy="262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5" y="1780478"/>
            <a:ext cx="1728192" cy="200270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5" y="4018574"/>
            <a:ext cx="1728192" cy="200270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888347" y="1780476"/>
            <a:ext cx="9303654" cy="2002714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8" name="Rectangle 27"/>
          <p:cNvSpPr/>
          <p:nvPr userDrawn="1"/>
        </p:nvSpPr>
        <p:spPr>
          <a:xfrm>
            <a:off x="2888347" y="4018574"/>
            <a:ext cx="9303654" cy="2002714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0" name="Rectangle 29"/>
          <p:cNvSpPr/>
          <p:nvPr userDrawn="1"/>
        </p:nvSpPr>
        <p:spPr>
          <a:xfrm>
            <a:off x="1" y="1780476"/>
            <a:ext cx="682541" cy="2002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1" name="Rectangle 30"/>
          <p:cNvSpPr/>
          <p:nvPr userDrawn="1"/>
        </p:nvSpPr>
        <p:spPr>
          <a:xfrm>
            <a:off x="1" y="4018574"/>
            <a:ext cx="682541" cy="2002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381" y="431250"/>
            <a:ext cx="7663227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549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28206" y="7258"/>
            <a:ext cx="6672064" cy="28096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1628800"/>
            <a:ext cx="5303912" cy="3852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28206" y="4052526"/>
            <a:ext cx="6672064" cy="2672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07768" y="-17115"/>
            <a:ext cx="4176464" cy="31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592796"/>
            <a:ext cx="3840427" cy="2688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07768" y="3615573"/>
            <a:ext cx="4176464" cy="31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351573" y="2672916"/>
            <a:ext cx="3840427" cy="2688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65172"/>
            <a:ext cx="12192000" cy="6900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БУДЬ С НАМИ – ТОРГУЙ СО ВСЕМ МИРОМ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55229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7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31039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4200027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796819"/>
            <a:ext cx="12192000" cy="326436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399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84037" y="2874139"/>
            <a:ext cx="6507964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66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84037" y="3505573"/>
            <a:ext cx="650796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20" y="3018208"/>
            <a:ext cx="420272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0" y="4872527"/>
            <a:ext cx="2324353" cy="1993911"/>
            <a:chOff x="-2980" y="4872527"/>
            <a:chExt cx="2324353" cy="1993911"/>
          </a:xfrm>
        </p:grpSpPr>
        <p:sp>
          <p:nvSpPr>
            <p:cNvPr id="5" name="Rectangle 29"/>
            <p:cNvSpPr/>
            <p:nvPr/>
          </p:nvSpPr>
          <p:spPr>
            <a:xfrm>
              <a:off x="-2980" y="6174352"/>
              <a:ext cx="1127448" cy="69208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6" name="Rectangle 30"/>
            <p:cNvSpPr/>
            <p:nvPr/>
          </p:nvSpPr>
          <p:spPr>
            <a:xfrm>
              <a:off x="-2980" y="5661247"/>
              <a:ext cx="1130428" cy="4164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7" name="Rectangle 31"/>
            <p:cNvSpPr/>
            <p:nvPr/>
          </p:nvSpPr>
          <p:spPr>
            <a:xfrm>
              <a:off x="-2980" y="4872527"/>
              <a:ext cx="682541" cy="69208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8" name="Rectangle 31"/>
            <p:cNvSpPr/>
            <p:nvPr/>
          </p:nvSpPr>
          <p:spPr>
            <a:xfrm>
              <a:off x="1219936" y="5669686"/>
              <a:ext cx="538834" cy="119675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9" name="Rectangle 30"/>
            <p:cNvSpPr/>
            <p:nvPr/>
          </p:nvSpPr>
          <p:spPr>
            <a:xfrm>
              <a:off x="1854238" y="6174352"/>
              <a:ext cx="467135" cy="692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3962546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2170883"/>
            <a:ext cx="3370352" cy="33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260704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65172"/>
            <a:ext cx="12192000" cy="69006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66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55229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7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315995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43339" y="164637"/>
            <a:ext cx="11905322" cy="65287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06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7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45863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43339" y="1508787"/>
            <a:ext cx="11905322" cy="51845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4064663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3456548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4" y="4529179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1425" y="5600931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1424" y="2393699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1424" y="1321955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888346" y="3456548"/>
            <a:ext cx="9303654" cy="924412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8" name="Rectangle 27"/>
          <p:cNvSpPr/>
          <p:nvPr userDrawn="1"/>
        </p:nvSpPr>
        <p:spPr>
          <a:xfrm>
            <a:off x="2888346" y="4529181"/>
            <a:ext cx="9303654" cy="924413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9" name="Rectangle 28"/>
          <p:cNvSpPr/>
          <p:nvPr userDrawn="1"/>
        </p:nvSpPr>
        <p:spPr>
          <a:xfrm>
            <a:off x="2888347" y="5600932"/>
            <a:ext cx="9303654" cy="924412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1" name="Rectangle 27"/>
          <p:cNvSpPr/>
          <p:nvPr userDrawn="1"/>
        </p:nvSpPr>
        <p:spPr>
          <a:xfrm>
            <a:off x="2888346" y="2393701"/>
            <a:ext cx="9303654" cy="924412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4" name="Rectangle 28"/>
          <p:cNvSpPr/>
          <p:nvPr userDrawn="1"/>
        </p:nvSpPr>
        <p:spPr>
          <a:xfrm>
            <a:off x="2888346" y="1321956"/>
            <a:ext cx="9303654" cy="924412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0" name="Rectangle 29"/>
          <p:cNvSpPr/>
          <p:nvPr userDrawn="1"/>
        </p:nvSpPr>
        <p:spPr>
          <a:xfrm>
            <a:off x="0" y="3461444"/>
            <a:ext cx="682541" cy="924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1" name="Rectangle 30"/>
          <p:cNvSpPr/>
          <p:nvPr userDrawn="1"/>
        </p:nvSpPr>
        <p:spPr>
          <a:xfrm>
            <a:off x="0" y="4531188"/>
            <a:ext cx="682541" cy="924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2" name="Rectangle 31"/>
          <p:cNvSpPr/>
          <p:nvPr userDrawn="1"/>
        </p:nvSpPr>
        <p:spPr>
          <a:xfrm>
            <a:off x="0" y="5600932"/>
            <a:ext cx="682541" cy="924412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2" name="Rectangle 30"/>
          <p:cNvSpPr/>
          <p:nvPr userDrawn="1"/>
        </p:nvSpPr>
        <p:spPr>
          <a:xfrm>
            <a:off x="0" y="2391700"/>
            <a:ext cx="682541" cy="924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5" name="Rectangle 31"/>
          <p:cNvSpPr/>
          <p:nvPr userDrawn="1"/>
        </p:nvSpPr>
        <p:spPr>
          <a:xfrm>
            <a:off x="0" y="1321956"/>
            <a:ext cx="682541" cy="924412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</p:spTree>
    <p:extLst>
      <p:ext uri="{BB962C8B-B14F-4D97-AF65-F5344CB8AC3E}">
        <p14:creationId xmlns:p14="http://schemas.microsoft.com/office/powerpoint/2010/main" val="2956182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5" y="1780478"/>
            <a:ext cx="1728192" cy="200270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5" y="4018574"/>
            <a:ext cx="1728192" cy="200270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888347" y="1780476"/>
            <a:ext cx="9303654" cy="2002714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8" name="Rectangle 27"/>
          <p:cNvSpPr/>
          <p:nvPr userDrawn="1"/>
        </p:nvSpPr>
        <p:spPr>
          <a:xfrm>
            <a:off x="2888347" y="4018574"/>
            <a:ext cx="9303654" cy="2002714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0" name="Rectangle 29"/>
          <p:cNvSpPr/>
          <p:nvPr userDrawn="1"/>
        </p:nvSpPr>
        <p:spPr>
          <a:xfrm>
            <a:off x="1" y="1780476"/>
            <a:ext cx="682541" cy="2002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1" name="Rectangle 30"/>
          <p:cNvSpPr/>
          <p:nvPr userDrawn="1"/>
        </p:nvSpPr>
        <p:spPr>
          <a:xfrm>
            <a:off x="1" y="4018574"/>
            <a:ext cx="682541" cy="2002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381" y="431250"/>
            <a:ext cx="7663227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27474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28206" y="7258"/>
            <a:ext cx="6672064" cy="28096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1628800"/>
            <a:ext cx="5303912" cy="3852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28206" y="4052526"/>
            <a:ext cx="6672064" cy="2672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1070987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07768" y="-17115"/>
            <a:ext cx="4176464" cy="31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592796"/>
            <a:ext cx="3840427" cy="2688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07768" y="3615573"/>
            <a:ext cx="4176464" cy="31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351573" y="2672916"/>
            <a:ext cx="3840427" cy="2688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3062929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123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>
            <a:extLst>
              <a:ext uri="{FF2B5EF4-FFF2-40B4-BE49-F238E27FC236}">
                <a16:creationId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381" y="431250"/>
            <a:ext cx="7663227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36780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543916571"/>
      </p:ext>
    </p:extLst>
  </p:cSld>
  <p:clrMapOvr>
    <a:masterClrMapping/>
  </p:clrMapOvr>
</p:sldLayout>
</file>

<file path=ppt/slideLayouts/slideLayout29.xml><?xml version="1.0" encoding="utf-8"?>
<p:sldLayout xmlns:p="http://schemas.openxmlformats.org/presentationml/2006/main" xmlns:a="http://schemas.openxmlformats.org/drawingml/2006/main" xmlns:r="http://schemas.openxmlformats.org/officeDocument/2006/relationships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hidden="1" id="6" name="Прямоугольник 5">
            <a:extLst>
              <a:ext uri="{FF2B5EF4-FFF2-40B4-BE49-F238E27FC236}">
                <a16:creationId xmlns:a16="http://schemas.microsoft.com/office/drawing/2014/main" id="{B35363B4-9396-41AF-95BE-7724E5F1F5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indent="0" lvl="0" marL="0"/>
            <a:endParaRPr b="0" baseline="0" dirty="0" i="0" lang="ru-RU" sz="4400">
              <a:latin charset="0" panose="020B0604020202020204" pitchFamily="34" typeface="Arial"/>
              <a:ea charset="0" pitchFamily="2" typeface="Roboto"/>
              <a:cs typeface="+mj-cs"/>
              <a:sym charset="0" pitchFamily="2" typeface="Roboto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5499E2-195F-4532-B482-6C295FF8804A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>
          <a:xfrm>
            <a:off x="41566" y="6443625"/>
            <a:ext cx="581891" cy="365125"/>
          </a:xfrm>
          <a:prstGeom prst="rect">
            <a:avLst/>
          </a:prstGeom>
        </p:spPr>
        <p:txBody>
          <a:bodyPr/>
          <a:lstStyle>
            <a:lvl1pPr>
              <a:defRPr>
                <a:latin charset="0" panose="020B0604020202020204" pitchFamily="34" typeface="Arial"/>
                <a:ea charset="0" pitchFamily="2" typeface="Roboto"/>
                <a:sym charset="0" pitchFamily="2" typeface="Roboto"/>
              </a:defRPr>
            </a:lvl1pPr>
          </a:lstStyle>
          <a:p>
            <a:fld id="{22FE9C12-D545-408B-9FDB-1FFB5DF871A8}" type="slidenum">
              <a:rPr lang="ru-RU" smtClean="0"/>
              <a:pPr/>
              <a:t>‹#›</a:t>
            </a:fld>
            <a:endParaRPr dirty="0"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A519EF3-6113-4C60-B221-E47C3665221E}"/>
              </a:ext>
            </a:extLst>
          </p:cNvPr>
          <p:cNvSpPr>
            <a:spLocks noGrp="1"/>
          </p:cNvSpPr>
          <p:nvPr>
            <p:ph hasCustomPrompt="1" type="title"/>
          </p:nvPr>
        </p:nvSpPr>
        <p:spPr>
          <a:xfrm>
            <a:off x="124691" y="1419202"/>
            <a:ext cx="2982731" cy="1325563"/>
          </a:xfrm>
        </p:spPr>
        <p:txBody>
          <a:bodyPr/>
          <a:lstStyle>
            <a:lvl1pPr>
              <a:defRPr>
                <a:latin charset="0" panose="020B0604020202020204" pitchFamily="34" typeface="Arial"/>
                <a:ea charset="0" pitchFamily="2" typeface="Roboto"/>
                <a:sym charset="0" pitchFamily="2" typeface="Roboto"/>
              </a:defRPr>
            </a:lvl1pPr>
          </a:lstStyle>
          <a:p>
            <a:r>
              <a:rPr dirty="0"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7281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023659" y="0"/>
            <a:ext cx="6144683" cy="6858000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86000" y="1347614"/>
              <a:ext cx="4572000" cy="2448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399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85118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253202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4102679"/>
            <a:ext cx="1728192" cy="7615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4" y="5049180"/>
            <a:ext cx="1728192" cy="7615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1425" y="5979782"/>
            <a:ext cx="1728192" cy="7615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1424" y="3178970"/>
            <a:ext cx="1728192" cy="7615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1424" y="2235366"/>
            <a:ext cx="1728192" cy="7615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215678" y="4102680"/>
            <a:ext cx="8976322" cy="761584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8" name="Rectangle 27"/>
          <p:cNvSpPr/>
          <p:nvPr userDrawn="1"/>
        </p:nvSpPr>
        <p:spPr>
          <a:xfrm>
            <a:off x="3215678" y="5049183"/>
            <a:ext cx="8976322" cy="761585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9" name="Rectangle 28"/>
          <p:cNvSpPr/>
          <p:nvPr userDrawn="1"/>
        </p:nvSpPr>
        <p:spPr>
          <a:xfrm>
            <a:off x="3215679" y="5979784"/>
            <a:ext cx="8976321" cy="761584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1" name="Rectangle 27"/>
          <p:cNvSpPr/>
          <p:nvPr userDrawn="1"/>
        </p:nvSpPr>
        <p:spPr>
          <a:xfrm>
            <a:off x="3215678" y="3178973"/>
            <a:ext cx="8976322" cy="761584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4" name="Rectangle 28"/>
          <p:cNvSpPr/>
          <p:nvPr userDrawn="1"/>
        </p:nvSpPr>
        <p:spPr>
          <a:xfrm>
            <a:off x="3251684" y="2235368"/>
            <a:ext cx="8940316" cy="761584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0" name="Rectangle 29"/>
          <p:cNvSpPr/>
          <p:nvPr userDrawn="1"/>
        </p:nvSpPr>
        <p:spPr>
          <a:xfrm>
            <a:off x="0" y="4107576"/>
            <a:ext cx="682541" cy="761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1" name="Rectangle 30"/>
          <p:cNvSpPr/>
          <p:nvPr userDrawn="1"/>
        </p:nvSpPr>
        <p:spPr>
          <a:xfrm>
            <a:off x="0" y="5051190"/>
            <a:ext cx="682541" cy="7615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2" name="Rectangle 31"/>
          <p:cNvSpPr/>
          <p:nvPr userDrawn="1"/>
        </p:nvSpPr>
        <p:spPr>
          <a:xfrm>
            <a:off x="0" y="5979784"/>
            <a:ext cx="682541" cy="761584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2" name="Rectangle 30"/>
          <p:cNvSpPr/>
          <p:nvPr userDrawn="1"/>
        </p:nvSpPr>
        <p:spPr>
          <a:xfrm>
            <a:off x="0" y="3176972"/>
            <a:ext cx="682541" cy="76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5" name="Rectangle 31"/>
          <p:cNvSpPr/>
          <p:nvPr userDrawn="1"/>
        </p:nvSpPr>
        <p:spPr>
          <a:xfrm>
            <a:off x="0" y="2235368"/>
            <a:ext cx="682541" cy="761584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4988204C-E768-4710-BF49-0E2B5AB5A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21532" y="1294367"/>
            <a:ext cx="1728192" cy="7615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1F97A3C0-7A54-428E-8FF2-B993D93844F8}"/>
              </a:ext>
            </a:extLst>
          </p:cNvPr>
          <p:cNvSpPr/>
          <p:nvPr userDrawn="1"/>
        </p:nvSpPr>
        <p:spPr>
          <a:xfrm>
            <a:off x="3215680" y="1294368"/>
            <a:ext cx="8986428" cy="761584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8" name="Rectangle 29">
            <a:extLst>
              <a:ext uri="{FF2B5EF4-FFF2-40B4-BE49-F238E27FC236}">
                <a16:creationId xmlns:a16="http://schemas.microsoft.com/office/drawing/2014/main" id="{81BE9D75-69EE-43D7-B139-0C3FE9973C5E}"/>
              </a:ext>
            </a:extLst>
          </p:cNvPr>
          <p:cNvSpPr/>
          <p:nvPr userDrawn="1"/>
        </p:nvSpPr>
        <p:spPr>
          <a:xfrm>
            <a:off x="10108" y="1299264"/>
            <a:ext cx="682541" cy="761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9" name="Oval 4">
            <a:extLst>
              <a:ext uri="{FF2B5EF4-FFF2-40B4-BE49-F238E27FC236}">
                <a16:creationId xmlns:a16="http://schemas.microsoft.com/office/drawing/2014/main" id="{8B5A14C4-BA76-4C6C-927C-24A28C000CBF}"/>
              </a:ext>
            </a:extLst>
          </p:cNvPr>
          <p:cNvSpPr/>
          <p:nvPr userDrawn="1"/>
        </p:nvSpPr>
        <p:spPr>
          <a:xfrm>
            <a:off x="2881698" y="1294367"/>
            <a:ext cx="766030" cy="7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835163-CCC0-4546-8425-A1443ED0ABB2}"/>
              </a:ext>
            </a:extLst>
          </p:cNvPr>
          <p:cNvSpPr txBox="1"/>
          <p:nvPr userDrawn="1"/>
        </p:nvSpPr>
        <p:spPr>
          <a:xfrm>
            <a:off x="3009575" y="1415681"/>
            <a:ext cx="4797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1" name="Oval 4">
            <a:extLst>
              <a:ext uri="{FF2B5EF4-FFF2-40B4-BE49-F238E27FC236}">
                <a16:creationId xmlns:a16="http://schemas.microsoft.com/office/drawing/2014/main" id="{0D97B66B-19C5-49CC-9E77-DCCCCCD009B9}"/>
              </a:ext>
            </a:extLst>
          </p:cNvPr>
          <p:cNvSpPr/>
          <p:nvPr userDrawn="1"/>
        </p:nvSpPr>
        <p:spPr>
          <a:xfrm>
            <a:off x="2868499" y="2234447"/>
            <a:ext cx="766030" cy="7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8F6FDE0-93E5-4797-A68A-66A1BE321B99}"/>
              </a:ext>
            </a:extLst>
          </p:cNvPr>
          <p:cNvSpPr txBox="1"/>
          <p:nvPr userDrawn="1"/>
        </p:nvSpPr>
        <p:spPr>
          <a:xfrm>
            <a:off x="2996376" y="2355761"/>
            <a:ext cx="4797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18E3CCEA-26B2-4836-8C99-548F83A059A9}"/>
              </a:ext>
            </a:extLst>
          </p:cNvPr>
          <p:cNvSpPr/>
          <p:nvPr userDrawn="1"/>
        </p:nvSpPr>
        <p:spPr>
          <a:xfrm>
            <a:off x="2868499" y="3175273"/>
            <a:ext cx="766030" cy="7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20B82B-20F1-4E6F-99C9-9EC81F4675D0}"/>
              </a:ext>
            </a:extLst>
          </p:cNvPr>
          <p:cNvSpPr txBox="1"/>
          <p:nvPr userDrawn="1"/>
        </p:nvSpPr>
        <p:spPr>
          <a:xfrm>
            <a:off x="2996376" y="3296587"/>
            <a:ext cx="4797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5" name="Oval 4">
            <a:extLst>
              <a:ext uri="{FF2B5EF4-FFF2-40B4-BE49-F238E27FC236}">
                <a16:creationId xmlns:a16="http://schemas.microsoft.com/office/drawing/2014/main" id="{F641E02D-D705-4426-A64C-AF2D09D93631}"/>
              </a:ext>
            </a:extLst>
          </p:cNvPr>
          <p:cNvSpPr/>
          <p:nvPr userDrawn="1"/>
        </p:nvSpPr>
        <p:spPr>
          <a:xfrm>
            <a:off x="2881698" y="4105703"/>
            <a:ext cx="766030" cy="7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E94091-13B5-4A0A-9522-AD88C6CA1CAE}"/>
              </a:ext>
            </a:extLst>
          </p:cNvPr>
          <p:cNvSpPr txBox="1"/>
          <p:nvPr userDrawn="1"/>
        </p:nvSpPr>
        <p:spPr>
          <a:xfrm>
            <a:off x="3009575" y="4227017"/>
            <a:ext cx="4797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7" name="Oval 4">
            <a:extLst>
              <a:ext uri="{FF2B5EF4-FFF2-40B4-BE49-F238E27FC236}">
                <a16:creationId xmlns:a16="http://schemas.microsoft.com/office/drawing/2014/main" id="{DAD1FF20-0C4D-472E-8B16-876ECCD4F44C}"/>
              </a:ext>
            </a:extLst>
          </p:cNvPr>
          <p:cNvSpPr/>
          <p:nvPr userDrawn="1"/>
        </p:nvSpPr>
        <p:spPr>
          <a:xfrm>
            <a:off x="2888346" y="5059304"/>
            <a:ext cx="766030" cy="7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9A8DE94-805A-4023-A3F5-766298296A71}"/>
              </a:ext>
            </a:extLst>
          </p:cNvPr>
          <p:cNvSpPr txBox="1"/>
          <p:nvPr userDrawn="1"/>
        </p:nvSpPr>
        <p:spPr>
          <a:xfrm>
            <a:off x="3016223" y="5180618"/>
            <a:ext cx="4797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5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9" name="Oval 4">
            <a:extLst>
              <a:ext uri="{FF2B5EF4-FFF2-40B4-BE49-F238E27FC236}">
                <a16:creationId xmlns:a16="http://schemas.microsoft.com/office/drawing/2014/main" id="{FE58A1B1-8619-47E4-86F3-516FFD011C1F}"/>
              </a:ext>
            </a:extLst>
          </p:cNvPr>
          <p:cNvSpPr/>
          <p:nvPr userDrawn="1"/>
        </p:nvSpPr>
        <p:spPr>
          <a:xfrm>
            <a:off x="2873128" y="5973298"/>
            <a:ext cx="766030" cy="7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F8B646-AFDA-4C12-B356-F495D9D729C8}"/>
              </a:ext>
            </a:extLst>
          </p:cNvPr>
          <p:cNvSpPr txBox="1"/>
          <p:nvPr userDrawn="1"/>
        </p:nvSpPr>
        <p:spPr>
          <a:xfrm>
            <a:off x="3001005" y="6094612"/>
            <a:ext cx="4797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6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13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3799787" cy="6860557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 dirty="0"/>
          </a:p>
        </p:txBody>
      </p:sp>
      <p:sp>
        <p:nvSpPr>
          <p:cNvPr id="9" name="Rounded Rectangle 8"/>
          <p:cNvSpPr/>
          <p:nvPr/>
        </p:nvSpPr>
        <p:spPr>
          <a:xfrm>
            <a:off x="248556" y="403363"/>
            <a:ext cx="144693" cy="6092192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>
              <a:solidFill>
                <a:schemeClr val="bg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2858858" y="335189"/>
            <a:ext cx="944398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3EAB43-D174-44B3-9C1E-D098DB7A6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4" y="388972"/>
            <a:ext cx="2447497" cy="6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2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20" y="3018208"/>
            <a:ext cx="420272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0" y="4872527"/>
            <a:ext cx="2324353" cy="1993911"/>
            <a:chOff x="-2980" y="4872527"/>
            <a:chExt cx="2324353" cy="1993911"/>
          </a:xfrm>
        </p:grpSpPr>
        <p:sp>
          <p:nvSpPr>
            <p:cNvPr id="5" name="Rectangle 29"/>
            <p:cNvSpPr/>
            <p:nvPr/>
          </p:nvSpPr>
          <p:spPr>
            <a:xfrm>
              <a:off x="-2980" y="6174352"/>
              <a:ext cx="1127448" cy="69208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6" name="Rectangle 30"/>
            <p:cNvSpPr/>
            <p:nvPr/>
          </p:nvSpPr>
          <p:spPr>
            <a:xfrm>
              <a:off x="-2980" y="5661247"/>
              <a:ext cx="1130428" cy="4164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7" name="Rectangle 31"/>
            <p:cNvSpPr/>
            <p:nvPr/>
          </p:nvSpPr>
          <p:spPr>
            <a:xfrm>
              <a:off x="-2980" y="4872527"/>
              <a:ext cx="682541" cy="69208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8" name="Rectangle 31"/>
            <p:cNvSpPr/>
            <p:nvPr/>
          </p:nvSpPr>
          <p:spPr>
            <a:xfrm>
              <a:off x="1219936" y="5669686"/>
              <a:ext cx="538834" cy="119675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9" name="Rectangle 30"/>
            <p:cNvSpPr/>
            <p:nvPr/>
          </p:nvSpPr>
          <p:spPr>
            <a:xfrm>
              <a:off x="1854238" y="6174352"/>
              <a:ext cx="467135" cy="692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2170883"/>
            <a:ext cx="3370352" cy="33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43339" y="164637"/>
            <a:ext cx="11905322" cy="65287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06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7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66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43339" y="1508787"/>
            <a:ext cx="11905322" cy="51845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3155" y="6730999"/>
            <a:ext cx="12188845" cy="141244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3456548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4" y="4529179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1425" y="5600931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1424" y="2393699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1424" y="1321955"/>
            <a:ext cx="1728192" cy="92440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089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888346" y="3456548"/>
            <a:ext cx="9303654" cy="924412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8" name="Rectangle 27"/>
          <p:cNvSpPr/>
          <p:nvPr userDrawn="1"/>
        </p:nvSpPr>
        <p:spPr>
          <a:xfrm>
            <a:off x="2888346" y="4529181"/>
            <a:ext cx="9303654" cy="924413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29" name="Rectangle 28"/>
          <p:cNvSpPr/>
          <p:nvPr userDrawn="1"/>
        </p:nvSpPr>
        <p:spPr>
          <a:xfrm>
            <a:off x="2888347" y="5600932"/>
            <a:ext cx="9303654" cy="924412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1" name="Rectangle 27"/>
          <p:cNvSpPr/>
          <p:nvPr userDrawn="1"/>
        </p:nvSpPr>
        <p:spPr>
          <a:xfrm>
            <a:off x="2888346" y="2393701"/>
            <a:ext cx="9303654" cy="924412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4" name="Rectangle 28"/>
          <p:cNvSpPr/>
          <p:nvPr userDrawn="1"/>
        </p:nvSpPr>
        <p:spPr>
          <a:xfrm>
            <a:off x="2888346" y="1321956"/>
            <a:ext cx="9303654" cy="924412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0" name="Rectangle 29"/>
          <p:cNvSpPr/>
          <p:nvPr userDrawn="1"/>
        </p:nvSpPr>
        <p:spPr>
          <a:xfrm>
            <a:off x="0" y="3461444"/>
            <a:ext cx="682541" cy="924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1" name="Rectangle 30"/>
          <p:cNvSpPr/>
          <p:nvPr userDrawn="1"/>
        </p:nvSpPr>
        <p:spPr>
          <a:xfrm>
            <a:off x="0" y="4531188"/>
            <a:ext cx="682541" cy="924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32" name="Rectangle 31"/>
          <p:cNvSpPr/>
          <p:nvPr userDrawn="1"/>
        </p:nvSpPr>
        <p:spPr>
          <a:xfrm>
            <a:off x="0" y="5600932"/>
            <a:ext cx="682541" cy="924412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2" name="Rectangle 30"/>
          <p:cNvSpPr/>
          <p:nvPr userDrawn="1"/>
        </p:nvSpPr>
        <p:spPr>
          <a:xfrm>
            <a:off x="0" y="2391700"/>
            <a:ext cx="682541" cy="924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55" name="Rectangle 31"/>
          <p:cNvSpPr/>
          <p:nvPr userDrawn="1"/>
        </p:nvSpPr>
        <p:spPr>
          <a:xfrm>
            <a:off x="0" y="1321956"/>
            <a:ext cx="682541" cy="924412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50" r:id="rId3"/>
  </p:sldLayoutIdLst>
  <p:txStyles>
    <p:titleStyle>
      <a:lvl1pPr algn="ctr" defTabSz="829544" rtl="0" eaLnBrk="1" latinLnBrk="1" hangingPunct="1"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79" indent="-311079" algn="l" defTabSz="829544" rtl="0" eaLnBrk="1" latinLnBrk="1" hangingPunct="1">
        <a:spcBef>
          <a:spcPct val="20000"/>
        </a:spcBef>
        <a:buFont typeface="Arial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1pPr>
      <a:lvl2pPr marL="674004" indent="-259232" algn="l" defTabSz="829544" rtl="0" eaLnBrk="1" latinLnBrk="1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1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1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20" y="3018208"/>
            <a:ext cx="420272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0" y="355828"/>
            <a:ext cx="2447497" cy="6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9" r:id="rId2"/>
    <p:sldLayoutId id="2147483674" r:id="rId3"/>
    <p:sldLayoutId id="2147483661" r:id="rId4"/>
    <p:sldLayoutId id="2147483660" r:id="rId5"/>
    <p:sldLayoutId id="2147483655" r:id="rId6"/>
    <p:sldLayoutId id="2147483681" r:id="rId7"/>
    <p:sldLayoutId id="2147483665" r:id="rId8"/>
    <p:sldLayoutId id="2147483666" r:id="rId9"/>
    <p:sldLayoutId id="2147483656" r:id="rId10"/>
    <p:sldLayoutId id="2147483680" r:id="rId11"/>
    <p:sldLayoutId id="2147483706" r:id="rId12"/>
  </p:sldLayoutIdLst>
  <p:txStyles>
    <p:titleStyle>
      <a:lvl1pPr algn="l" defTabSz="829544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79" indent="-311079" algn="l" defTabSz="829544" rtl="0" eaLnBrk="1" latinLnBrk="1" hangingPunct="1">
        <a:spcBef>
          <a:spcPct val="20000"/>
        </a:spcBef>
        <a:buFont typeface="Arial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1pPr>
      <a:lvl2pPr marL="674004" indent="-259232" algn="l" defTabSz="829544" rtl="0" eaLnBrk="1" latinLnBrk="1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1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1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829544" rtl="0" eaLnBrk="1" latinLnBrk="1" hangingPunct="1"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79" indent="-311079" algn="l" defTabSz="829544" rtl="0" eaLnBrk="1" latinLnBrk="1" hangingPunct="1">
        <a:spcBef>
          <a:spcPct val="20000"/>
        </a:spcBef>
        <a:buFont typeface="Arial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1pPr>
      <a:lvl2pPr marL="674004" indent="-259232" algn="l" defTabSz="829544" rtl="0" eaLnBrk="1" latinLnBrk="1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1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1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20" y="3018208"/>
            <a:ext cx="420272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0" y="355828"/>
            <a:ext cx="2447497" cy="6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2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829544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79" indent="-311079" algn="l" defTabSz="829544" rtl="0" eaLnBrk="1" latinLnBrk="1" hangingPunct="1">
        <a:spcBef>
          <a:spcPct val="20000"/>
        </a:spcBef>
        <a:buFont typeface="Arial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1pPr>
      <a:lvl2pPr marL="674004" indent="-259232" algn="l" defTabSz="829544" rtl="0" eaLnBrk="1" latinLnBrk="1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1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1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1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chart" Target="../charts/chart3.xml"/><Relationship Id="rId9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11" Type="http://schemas.openxmlformats.org/officeDocument/2006/relationships/image" Target="../media/image51.jp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g"/><Relationship Id="rId14" Type="http://schemas.openxmlformats.org/officeDocument/2006/relationships/image" Target="../media/image54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3.wdp"/><Relationship Id="rId5" Type="http://schemas.openxmlformats.org/officeDocument/2006/relationships/image" Target="../media/image57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 ?><Relationships xmlns="http://schemas.openxmlformats.org/package/2006/relationships"><Relationship Id="rId3" Target="../media/image67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2.wmf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image20.jpeg" Type="http://schemas.openxmlformats.org/officeDocument/2006/relationships/image"/><Relationship Id="rId5" Target="../media/image19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 ?><Relationships xmlns="http://schemas.openxmlformats.org/package/2006/relationships"><Relationship Id="rId8" Target="../media/image25.jpeg" Type="http://schemas.openxmlformats.org/officeDocument/2006/relationships/image"/><Relationship Id="rId3" Target="../media/image21.jpeg" Type="http://schemas.openxmlformats.org/officeDocument/2006/relationships/image"/><Relationship Id="rId7" Target="../media/image24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image23.jpg" Type="http://schemas.openxmlformats.org/officeDocument/2006/relationships/image"/><Relationship Id="rId5" Target="../media/image20.jpeg" Type="http://schemas.openxmlformats.org/officeDocument/2006/relationships/image"/><Relationship Id="rId4" Target="../media/image22.jpeg" Type="http://schemas.openxmlformats.org/officeDocument/2006/relationships/image"/><Relationship Id="rId9" Target="../media/image26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31.jpg" Type="http://schemas.openxmlformats.org/officeDocument/2006/relationships/image"/><Relationship Id="rId3" Target="../media/image22.jpeg" Type="http://schemas.openxmlformats.org/officeDocument/2006/relationships/image"/><Relationship Id="rId7" Target="../media/image30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image29.jpeg" Type="http://schemas.openxmlformats.org/officeDocument/2006/relationships/image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32.png"/></Relationships>
</file>

<file path=ppt/slides/_rels/slide9.xml.rels><?xml version="1.0" encoding="UTF-8" standalone="yes" ?><Relationships xmlns="http://schemas.openxmlformats.org/package/2006/relationships"><Relationship Id="rId8" Target="../media/image3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3.png" Type="http://schemas.openxmlformats.org/officeDocument/2006/relationships/image"/><Relationship Id="rId2" Target="../tags/tag3.xml" Type="http://schemas.openxmlformats.org/officeDocument/2006/relationships/tags"/><Relationship Id="rId6" Target="../media/image7.emf" Type="http://schemas.openxmlformats.org/officeDocument/2006/relationships/image"/><Relationship Id="rId5" Target="../media/image7.emf" Type="http://schemas.openxmlformats.org/officeDocument/2006/relationships/image"/><Relationship Id="rId10" Target="../media/image36.png" Type="http://schemas.openxmlformats.org/officeDocument/2006/relationships/image"/><Relationship Id="rId4" Target="../notesSlides/notesSlide6.xml" Type="http://schemas.openxmlformats.org/officeDocument/2006/relationships/notesSlide"/><Relationship Id="rId9" Target="../media/image3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0" y="4437112"/>
            <a:ext cx="12192000" cy="1122108"/>
          </a:xfrm>
          <a:solidFill>
            <a:srgbClr val="3F9B4E">
              <a:alpha val="60000"/>
            </a:srgbClr>
          </a:solidFill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    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-12522" y="6027272"/>
            <a:ext cx="12192000" cy="576064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WWW.BUTB.BY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DD762A4C-B98F-4C12-A08B-CB141AA4F7CE}"/>
              </a:ext>
            </a:extLst>
          </p:cNvPr>
          <p:cNvSpPr txBox="1">
            <a:spLocks/>
          </p:cNvSpPr>
          <p:nvPr/>
        </p:nvSpPr>
        <p:spPr>
          <a:xfrm>
            <a:off x="0" y="3609020"/>
            <a:ext cx="12192000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829544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27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74004" indent="-259232" algn="l" defTabSz="8295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930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701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473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1245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017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789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561" indent="-207386" algn="l" defTabSz="8295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9DB593-F9D3-4DAF-B16C-C551EA535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64" y="4364127"/>
            <a:ext cx="11016427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8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14" y="2875391"/>
            <a:ext cx="2647950" cy="2198005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280096" y="1726930"/>
            <a:ext cx="4699779" cy="1749247"/>
          </a:xfrm>
        </p:spPr>
        <p:txBody>
          <a:bodyPr>
            <a:noAutofit/>
          </a:bodyPr>
          <a:lstStyle/>
          <a:p>
            <a:r>
              <a:rPr lang="ru-RU" dirty="0">
                <a:sym typeface="Roboto" pitchFamily="2" charset="0"/>
              </a:rPr>
              <a:t>Торги </a:t>
            </a:r>
            <a:br>
              <a:rPr lang="ru-RU" dirty="0">
                <a:sym typeface="Roboto" pitchFamily="2" charset="0"/>
              </a:rPr>
            </a:br>
            <a:r>
              <a:rPr lang="ru-RU" dirty="0">
                <a:sym typeface="Roboto" pitchFamily="2" charset="0"/>
              </a:rPr>
              <a:t>сельхозпродукцией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935210" y="1686336"/>
            <a:ext cx="1595933" cy="1812097"/>
            <a:chOff x="3820178" y="764153"/>
            <a:chExt cx="1959731" cy="2051255"/>
          </a:xfrm>
        </p:grpSpPr>
        <p:graphicFrame>
          <p:nvGraphicFramePr>
            <p:cNvPr id="33" name="Chart 7"/>
            <p:cNvGraphicFramePr/>
            <p:nvPr/>
          </p:nvGraphicFramePr>
          <p:xfrm>
            <a:off x="3820178" y="764153"/>
            <a:ext cx="1959731" cy="2051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4068022" y="1257039"/>
              <a:ext cx="1405841" cy="94067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18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92A654B-6D85-4C0C-84B7-DEEA7E085B71}"/>
              </a:ext>
            </a:extLst>
          </p:cNvPr>
          <p:cNvSpPr txBox="1"/>
          <p:nvPr/>
        </p:nvSpPr>
        <p:spPr>
          <a:xfrm>
            <a:off x="6844843" y="3277744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650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8348" y="11967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22334" y="476899"/>
            <a:ext cx="262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доля в биржевом товарообороте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25834" y="3684484"/>
            <a:ext cx="291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товарных позиций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2A654B-6D85-4C0C-84B7-DEEA7E085B71}"/>
              </a:ext>
            </a:extLst>
          </p:cNvPr>
          <p:cNvSpPr txBox="1"/>
          <p:nvPr/>
        </p:nvSpPr>
        <p:spPr>
          <a:xfrm>
            <a:off x="6852084" y="4355588"/>
            <a:ext cx="2073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/>
                </a:solidFill>
              </a:rPr>
              <a:t>200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2A654B-6D85-4C0C-84B7-DEEA7E085B71}"/>
              </a:ext>
            </a:extLst>
          </p:cNvPr>
          <p:cNvSpPr txBox="1"/>
          <p:nvPr/>
        </p:nvSpPr>
        <p:spPr>
          <a:xfrm>
            <a:off x="7167068" y="5525941"/>
            <a:ext cx="7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/>
                </a:solidFill>
              </a:rPr>
              <a:t>3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84332" y="584975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одну </a:t>
            </a:r>
            <a:br>
              <a:rPr lang="ru-RU" dirty="0"/>
            </a:br>
            <a:r>
              <a:rPr lang="ru-RU" dirty="0"/>
              <a:t>торговую сессию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4189636"/>
            <a:ext cx="1994455" cy="1397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60" y="2910091"/>
            <a:ext cx="4286250" cy="3067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76" y="4549398"/>
            <a:ext cx="2179924" cy="124536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012324" y="4601808"/>
            <a:ext cx="29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участников </a:t>
            </a:r>
            <a:br>
              <a:rPr lang="ru-RU" dirty="0"/>
            </a:br>
            <a:r>
              <a:rPr lang="ru-RU" dirty="0"/>
              <a:t>в каждых торгах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73018" y="5642208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3"/>
                </a:solidFill>
              </a:rPr>
              <a:t>млн </a:t>
            </a:r>
            <a:br>
              <a:rPr lang="ru-RU" sz="3200" dirty="0">
                <a:solidFill>
                  <a:schemeClr val="accent3"/>
                </a:solidFill>
              </a:rPr>
            </a:br>
            <a:r>
              <a:rPr lang="en-US" sz="3200" dirty="0">
                <a:solidFill>
                  <a:schemeClr val="accent3"/>
                </a:solidFill>
              </a:rPr>
              <a:t>USD</a:t>
            </a:r>
            <a:endParaRPr lang="ru-RU" sz="3200" dirty="0"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7" y="4680457"/>
            <a:ext cx="854838" cy="854838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6921695" y="133815"/>
            <a:ext cx="1555577" cy="1755273"/>
            <a:chOff x="3820178" y="764153"/>
            <a:chExt cx="1959731" cy="2051255"/>
          </a:xfrm>
        </p:grpSpPr>
        <p:graphicFrame>
          <p:nvGraphicFramePr>
            <p:cNvPr id="23" name="Chart 7"/>
            <p:cNvGraphicFramePr/>
            <p:nvPr/>
          </p:nvGraphicFramePr>
          <p:xfrm>
            <a:off x="3820178" y="764153"/>
            <a:ext cx="1959731" cy="2051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4068022" y="1241813"/>
              <a:ext cx="1442312" cy="97112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61363" y="2188437"/>
            <a:ext cx="262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доля в биржевом экспорте</a:t>
            </a:r>
          </a:p>
        </p:txBody>
      </p:sp>
    </p:spTree>
    <p:extLst>
      <p:ext uri="{BB962C8B-B14F-4D97-AF65-F5344CB8AC3E}">
        <p14:creationId xmlns:p14="http://schemas.microsoft.com/office/powerpoint/2010/main" val="340654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111267" y="1882126"/>
            <a:ext cx="4536504" cy="1872208"/>
          </a:xfrm>
        </p:spPr>
        <p:txBody>
          <a:bodyPr>
            <a:noAutofit/>
          </a:bodyPr>
          <a:lstStyle/>
          <a:p>
            <a:r>
              <a:rPr lang="ru-RU" sz="3600" dirty="0">
                <a:sym typeface="Roboto" pitchFamily="2" charset="0"/>
              </a:rPr>
              <a:t>ТОП-5</a:t>
            </a:r>
            <a:r>
              <a:rPr lang="ru-RU" sz="4000" dirty="0">
                <a:sym typeface="Roboto" pitchFamily="2" charset="0"/>
              </a:rPr>
              <a:t> </a:t>
            </a:r>
            <a:br>
              <a:rPr lang="ru-RU" sz="4000" dirty="0">
                <a:sym typeface="Roboto" pitchFamily="2" charset="0"/>
              </a:rPr>
            </a:br>
            <a:r>
              <a:rPr lang="ru-RU" sz="3000" dirty="0">
                <a:sym typeface="Roboto" pitchFamily="2" charset="0"/>
              </a:rPr>
              <a:t>регионов РФ</a:t>
            </a:r>
            <a:br>
              <a:rPr lang="ru-RU" sz="3000" dirty="0">
                <a:sym typeface="Roboto" pitchFamily="2" charset="0"/>
              </a:rPr>
            </a:br>
            <a:r>
              <a:rPr lang="ru-RU" sz="3000" dirty="0">
                <a:sym typeface="Roboto" pitchFamily="2" charset="0"/>
              </a:rPr>
              <a:t>по товарообороту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39064859"/>
              </p:ext>
            </p:extLst>
          </p:nvPr>
        </p:nvGraphicFramePr>
        <p:xfrm>
          <a:off x="3467708" y="1368722"/>
          <a:ext cx="872429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377"/>
          <p:cNvGrpSpPr>
            <a:grpSpLocks noChangeAspect="1"/>
          </p:cNvGrpSpPr>
          <p:nvPr/>
        </p:nvGrpSpPr>
        <p:grpSpPr bwMode="auto">
          <a:xfrm>
            <a:off x="875420" y="4905164"/>
            <a:ext cx="609121" cy="609896"/>
            <a:chOff x="2649" y="3117"/>
            <a:chExt cx="785" cy="786"/>
          </a:xfrm>
          <a:solidFill>
            <a:srgbClr val="495F17"/>
          </a:solidFill>
        </p:grpSpPr>
        <p:sp>
          <p:nvSpPr>
            <p:cNvPr id="7" name="Freeform 379"/>
            <p:cNvSpPr>
              <a:spLocks/>
            </p:cNvSpPr>
            <p:nvPr/>
          </p:nvSpPr>
          <p:spPr bwMode="auto">
            <a:xfrm>
              <a:off x="2696" y="3117"/>
              <a:ext cx="155" cy="155"/>
            </a:xfrm>
            <a:custGeom>
              <a:avLst/>
              <a:gdLst>
                <a:gd name="T0" fmla="*/ 388 w 776"/>
                <a:gd name="T1" fmla="*/ 0 h 776"/>
                <a:gd name="T2" fmla="*/ 441 w 776"/>
                <a:gd name="T3" fmla="*/ 4 h 776"/>
                <a:gd name="T4" fmla="*/ 491 w 776"/>
                <a:gd name="T5" fmla="*/ 13 h 776"/>
                <a:gd name="T6" fmla="*/ 539 w 776"/>
                <a:gd name="T7" fmla="*/ 30 h 776"/>
                <a:gd name="T8" fmla="*/ 584 w 776"/>
                <a:gd name="T9" fmla="*/ 53 h 776"/>
                <a:gd name="T10" fmla="*/ 624 w 776"/>
                <a:gd name="T11" fmla="*/ 81 h 776"/>
                <a:gd name="T12" fmla="*/ 662 w 776"/>
                <a:gd name="T13" fmla="*/ 113 h 776"/>
                <a:gd name="T14" fmla="*/ 694 w 776"/>
                <a:gd name="T15" fmla="*/ 150 h 776"/>
                <a:gd name="T16" fmla="*/ 723 w 776"/>
                <a:gd name="T17" fmla="*/ 191 h 776"/>
                <a:gd name="T18" fmla="*/ 744 w 776"/>
                <a:gd name="T19" fmla="*/ 237 h 776"/>
                <a:gd name="T20" fmla="*/ 761 w 776"/>
                <a:gd name="T21" fmla="*/ 285 h 776"/>
                <a:gd name="T22" fmla="*/ 772 w 776"/>
                <a:gd name="T23" fmla="*/ 336 h 776"/>
                <a:gd name="T24" fmla="*/ 776 w 776"/>
                <a:gd name="T25" fmla="*/ 387 h 776"/>
                <a:gd name="T26" fmla="*/ 772 w 776"/>
                <a:gd name="T27" fmla="*/ 440 h 776"/>
                <a:gd name="T28" fmla="*/ 761 w 776"/>
                <a:gd name="T29" fmla="*/ 491 h 776"/>
                <a:gd name="T30" fmla="*/ 744 w 776"/>
                <a:gd name="T31" fmla="*/ 539 h 776"/>
                <a:gd name="T32" fmla="*/ 723 w 776"/>
                <a:gd name="T33" fmla="*/ 584 h 776"/>
                <a:gd name="T34" fmla="*/ 694 w 776"/>
                <a:gd name="T35" fmla="*/ 626 h 776"/>
                <a:gd name="T36" fmla="*/ 662 w 776"/>
                <a:gd name="T37" fmla="*/ 662 h 776"/>
                <a:gd name="T38" fmla="*/ 624 w 776"/>
                <a:gd name="T39" fmla="*/ 696 h 776"/>
                <a:gd name="T40" fmla="*/ 584 w 776"/>
                <a:gd name="T41" fmla="*/ 723 h 776"/>
                <a:gd name="T42" fmla="*/ 539 w 776"/>
                <a:gd name="T43" fmla="*/ 746 h 776"/>
                <a:gd name="T44" fmla="*/ 491 w 776"/>
                <a:gd name="T45" fmla="*/ 762 h 776"/>
                <a:gd name="T46" fmla="*/ 441 w 776"/>
                <a:gd name="T47" fmla="*/ 773 h 776"/>
                <a:gd name="T48" fmla="*/ 388 w 776"/>
                <a:gd name="T49" fmla="*/ 776 h 776"/>
                <a:gd name="T50" fmla="*/ 335 w 776"/>
                <a:gd name="T51" fmla="*/ 773 h 776"/>
                <a:gd name="T52" fmla="*/ 285 w 776"/>
                <a:gd name="T53" fmla="*/ 762 h 776"/>
                <a:gd name="T54" fmla="*/ 237 w 776"/>
                <a:gd name="T55" fmla="*/ 746 h 776"/>
                <a:gd name="T56" fmla="*/ 192 w 776"/>
                <a:gd name="T57" fmla="*/ 723 h 776"/>
                <a:gd name="T58" fmla="*/ 152 w 776"/>
                <a:gd name="T59" fmla="*/ 696 h 776"/>
                <a:gd name="T60" fmla="*/ 114 w 776"/>
                <a:gd name="T61" fmla="*/ 662 h 776"/>
                <a:gd name="T62" fmla="*/ 82 w 776"/>
                <a:gd name="T63" fmla="*/ 626 h 776"/>
                <a:gd name="T64" fmla="*/ 53 w 776"/>
                <a:gd name="T65" fmla="*/ 584 h 776"/>
                <a:gd name="T66" fmla="*/ 31 w 776"/>
                <a:gd name="T67" fmla="*/ 539 h 776"/>
                <a:gd name="T68" fmla="*/ 15 w 776"/>
                <a:gd name="T69" fmla="*/ 491 h 776"/>
                <a:gd name="T70" fmla="*/ 4 w 776"/>
                <a:gd name="T71" fmla="*/ 440 h 776"/>
                <a:gd name="T72" fmla="*/ 0 w 776"/>
                <a:gd name="T73" fmla="*/ 387 h 776"/>
                <a:gd name="T74" fmla="*/ 4 w 776"/>
                <a:gd name="T75" fmla="*/ 336 h 776"/>
                <a:gd name="T76" fmla="*/ 15 w 776"/>
                <a:gd name="T77" fmla="*/ 285 h 776"/>
                <a:gd name="T78" fmla="*/ 31 w 776"/>
                <a:gd name="T79" fmla="*/ 237 h 776"/>
                <a:gd name="T80" fmla="*/ 53 w 776"/>
                <a:gd name="T81" fmla="*/ 191 h 776"/>
                <a:gd name="T82" fmla="*/ 82 w 776"/>
                <a:gd name="T83" fmla="*/ 150 h 776"/>
                <a:gd name="T84" fmla="*/ 114 w 776"/>
                <a:gd name="T85" fmla="*/ 113 h 776"/>
                <a:gd name="T86" fmla="*/ 152 w 776"/>
                <a:gd name="T87" fmla="*/ 81 h 776"/>
                <a:gd name="T88" fmla="*/ 192 w 776"/>
                <a:gd name="T89" fmla="*/ 53 h 776"/>
                <a:gd name="T90" fmla="*/ 237 w 776"/>
                <a:gd name="T91" fmla="*/ 30 h 776"/>
                <a:gd name="T92" fmla="*/ 285 w 776"/>
                <a:gd name="T93" fmla="*/ 13 h 776"/>
                <a:gd name="T94" fmla="*/ 335 w 776"/>
                <a:gd name="T95" fmla="*/ 4 h 776"/>
                <a:gd name="T96" fmla="*/ 388 w 776"/>
                <a:gd name="T9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6" h="776">
                  <a:moveTo>
                    <a:pt x="388" y="0"/>
                  </a:moveTo>
                  <a:lnTo>
                    <a:pt x="441" y="4"/>
                  </a:lnTo>
                  <a:lnTo>
                    <a:pt x="491" y="13"/>
                  </a:lnTo>
                  <a:lnTo>
                    <a:pt x="539" y="30"/>
                  </a:lnTo>
                  <a:lnTo>
                    <a:pt x="584" y="53"/>
                  </a:lnTo>
                  <a:lnTo>
                    <a:pt x="624" y="81"/>
                  </a:lnTo>
                  <a:lnTo>
                    <a:pt x="662" y="113"/>
                  </a:lnTo>
                  <a:lnTo>
                    <a:pt x="694" y="150"/>
                  </a:lnTo>
                  <a:lnTo>
                    <a:pt x="723" y="191"/>
                  </a:lnTo>
                  <a:lnTo>
                    <a:pt x="744" y="237"/>
                  </a:lnTo>
                  <a:lnTo>
                    <a:pt x="761" y="285"/>
                  </a:lnTo>
                  <a:lnTo>
                    <a:pt x="772" y="336"/>
                  </a:lnTo>
                  <a:lnTo>
                    <a:pt x="776" y="387"/>
                  </a:lnTo>
                  <a:lnTo>
                    <a:pt x="772" y="440"/>
                  </a:lnTo>
                  <a:lnTo>
                    <a:pt x="761" y="491"/>
                  </a:lnTo>
                  <a:lnTo>
                    <a:pt x="744" y="539"/>
                  </a:lnTo>
                  <a:lnTo>
                    <a:pt x="723" y="584"/>
                  </a:lnTo>
                  <a:lnTo>
                    <a:pt x="694" y="626"/>
                  </a:lnTo>
                  <a:lnTo>
                    <a:pt x="662" y="662"/>
                  </a:lnTo>
                  <a:lnTo>
                    <a:pt x="624" y="696"/>
                  </a:lnTo>
                  <a:lnTo>
                    <a:pt x="584" y="723"/>
                  </a:lnTo>
                  <a:lnTo>
                    <a:pt x="539" y="746"/>
                  </a:lnTo>
                  <a:lnTo>
                    <a:pt x="491" y="762"/>
                  </a:lnTo>
                  <a:lnTo>
                    <a:pt x="441" y="773"/>
                  </a:lnTo>
                  <a:lnTo>
                    <a:pt x="388" y="776"/>
                  </a:lnTo>
                  <a:lnTo>
                    <a:pt x="335" y="773"/>
                  </a:lnTo>
                  <a:lnTo>
                    <a:pt x="285" y="762"/>
                  </a:lnTo>
                  <a:lnTo>
                    <a:pt x="237" y="746"/>
                  </a:lnTo>
                  <a:lnTo>
                    <a:pt x="192" y="723"/>
                  </a:lnTo>
                  <a:lnTo>
                    <a:pt x="152" y="696"/>
                  </a:lnTo>
                  <a:lnTo>
                    <a:pt x="114" y="662"/>
                  </a:lnTo>
                  <a:lnTo>
                    <a:pt x="82" y="626"/>
                  </a:lnTo>
                  <a:lnTo>
                    <a:pt x="53" y="584"/>
                  </a:lnTo>
                  <a:lnTo>
                    <a:pt x="31" y="539"/>
                  </a:lnTo>
                  <a:lnTo>
                    <a:pt x="15" y="491"/>
                  </a:lnTo>
                  <a:lnTo>
                    <a:pt x="4" y="440"/>
                  </a:lnTo>
                  <a:lnTo>
                    <a:pt x="0" y="387"/>
                  </a:lnTo>
                  <a:lnTo>
                    <a:pt x="4" y="336"/>
                  </a:lnTo>
                  <a:lnTo>
                    <a:pt x="15" y="285"/>
                  </a:lnTo>
                  <a:lnTo>
                    <a:pt x="31" y="237"/>
                  </a:lnTo>
                  <a:lnTo>
                    <a:pt x="53" y="191"/>
                  </a:lnTo>
                  <a:lnTo>
                    <a:pt x="82" y="150"/>
                  </a:lnTo>
                  <a:lnTo>
                    <a:pt x="114" y="113"/>
                  </a:lnTo>
                  <a:lnTo>
                    <a:pt x="152" y="81"/>
                  </a:lnTo>
                  <a:lnTo>
                    <a:pt x="192" y="53"/>
                  </a:lnTo>
                  <a:lnTo>
                    <a:pt x="237" y="30"/>
                  </a:lnTo>
                  <a:lnTo>
                    <a:pt x="285" y="13"/>
                  </a:lnTo>
                  <a:lnTo>
                    <a:pt x="335" y="4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" name="Freeform 380"/>
            <p:cNvSpPr>
              <a:spLocks/>
            </p:cNvSpPr>
            <p:nvPr/>
          </p:nvSpPr>
          <p:spPr bwMode="auto">
            <a:xfrm>
              <a:off x="2649" y="3301"/>
              <a:ext cx="249" cy="436"/>
            </a:xfrm>
            <a:custGeom>
              <a:avLst/>
              <a:gdLst>
                <a:gd name="T0" fmla="*/ 1056 w 1248"/>
                <a:gd name="T1" fmla="*/ 0 h 2179"/>
                <a:gd name="T2" fmla="*/ 1123 w 1248"/>
                <a:gd name="T3" fmla="*/ 12 h 2179"/>
                <a:gd name="T4" fmla="*/ 1180 w 1248"/>
                <a:gd name="T5" fmla="*/ 45 h 2179"/>
                <a:gd name="T6" fmla="*/ 1222 w 1248"/>
                <a:gd name="T7" fmla="*/ 95 h 2179"/>
                <a:gd name="T8" fmla="*/ 1245 w 1248"/>
                <a:gd name="T9" fmla="*/ 157 h 2179"/>
                <a:gd name="T10" fmla="*/ 1248 w 1248"/>
                <a:gd name="T11" fmla="*/ 269 h 2179"/>
                <a:gd name="T12" fmla="*/ 1153 w 1248"/>
                <a:gd name="T13" fmla="*/ 324 h 2179"/>
                <a:gd name="T14" fmla="*/ 1073 w 1248"/>
                <a:gd name="T15" fmla="*/ 399 h 2179"/>
                <a:gd name="T16" fmla="*/ 1013 w 1248"/>
                <a:gd name="T17" fmla="*/ 490 h 2179"/>
                <a:gd name="T18" fmla="*/ 973 w 1248"/>
                <a:gd name="T19" fmla="*/ 595 h 2179"/>
                <a:gd name="T20" fmla="*/ 960 w 1248"/>
                <a:gd name="T21" fmla="*/ 708 h 2179"/>
                <a:gd name="T22" fmla="*/ 962 w 1248"/>
                <a:gd name="T23" fmla="*/ 1764 h 2179"/>
                <a:gd name="T24" fmla="*/ 982 w 1248"/>
                <a:gd name="T25" fmla="*/ 1856 h 2179"/>
                <a:gd name="T26" fmla="*/ 1018 w 1248"/>
                <a:gd name="T27" fmla="*/ 1940 h 2179"/>
                <a:gd name="T28" fmla="*/ 1014 w 1248"/>
                <a:gd name="T29" fmla="*/ 2020 h 2179"/>
                <a:gd name="T30" fmla="*/ 991 w 1248"/>
                <a:gd name="T31" fmla="*/ 2082 h 2179"/>
                <a:gd name="T32" fmla="*/ 949 w 1248"/>
                <a:gd name="T33" fmla="*/ 2133 h 2179"/>
                <a:gd name="T34" fmla="*/ 893 w 1248"/>
                <a:gd name="T35" fmla="*/ 2167 h 2179"/>
                <a:gd name="T36" fmla="*/ 826 w 1248"/>
                <a:gd name="T37" fmla="*/ 2179 h 2179"/>
                <a:gd name="T38" fmla="*/ 388 w 1248"/>
                <a:gd name="T39" fmla="*/ 2175 h 2179"/>
                <a:gd name="T40" fmla="*/ 325 w 1248"/>
                <a:gd name="T41" fmla="*/ 2152 h 2179"/>
                <a:gd name="T42" fmla="*/ 276 w 1248"/>
                <a:gd name="T43" fmla="*/ 2110 h 2179"/>
                <a:gd name="T44" fmla="*/ 242 w 1248"/>
                <a:gd name="T45" fmla="*/ 2052 h 2179"/>
                <a:gd name="T46" fmla="*/ 230 w 1248"/>
                <a:gd name="T47" fmla="*/ 1986 h 2179"/>
                <a:gd name="T48" fmla="*/ 192 w 1248"/>
                <a:gd name="T49" fmla="*/ 1216 h 2179"/>
                <a:gd name="T50" fmla="*/ 123 w 1248"/>
                <a:gd name="T51" fmla="*/ 1204 h 2179"/>
                <a:gd name="T52" fmla="*/ 67 w 1248"/>
                <a:gd name="T53" fmla="*/ 1170 h 2179"/>
                <a:gd name="T54" fmla="*/ 25 w 1248"/>
                <a:gd name="T55" fmla="*/ 1120 h 2179"/>
                <a:gd name="T56" fmla="*/ 2 w 1248"/>
                <a:gd name="T57" fmla="*/ 1057 h 2179"/>
                <a:gd name="T58" fmla="*/ 0 w 1248"/>
                <a:gd name="T59" fmla="*/ 192 h 2179"/>
                <a:gd name="T60" fmla="*/ 12 w 1248"/>
                <a:gd name="T61" fmla="*/ 125 h 2179"/>
                <a:gd name="T62" fmla="*/ 45 w 1248"/>
                <a:gd name="T63" fmla="*/ 68 h 2179"/>
                <a:gd name="T64" fmla="*/ 95 w 1248"/>
                <a:gd name="T65" fmla="*/ 26 h 2179"/>
                <a:gd name="T66" fmla="*/ 157 w 1248"/>
                <a:gd name="T67" fmla="*/ 3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8" h="2179">
                  <a:moveTo>
                    <a:pt x="192" y="0"/>
                  </a:moveTo>
                  <a:lnTo>
                    <a:pt x="1056" y="0"/>
                  </a:lnTo>
                  <a:lnTo>
                    <a:pt x="1091" y="3"/>
                  </a:lnTo>
                  <a:lnTo>
                    <a:pt x="1123" y="12"/>
                  </a:lnTo>
                  <a:lnTo>
                    <a:pt x="1153" y="26"/>
                  </a:lnTo>
                  <a:lnTo>
                    <a:pt x="1180" y="45"/>
                  </a:lnTo>
                  <a:lnTo>
                    <a:pt x="1203" y="68"/>
                  </a:lnTo>
                  <a:lnTo>
                    <a:pt x="1222" y="95"/>
                  </a:lnTo>
                  <a:lnTo>
                    <a:pt x="1236" y="125"/>
                  </a:lnTo>
                  <a:lnTo>
                    <a:pt x="1245" y="157"/>
                  </a:lnTo>
                  <a:lnTo>
                    <a:pt x="1248" y="192"/>
                  </a:lnTo>
                  <a:lnTo>
                    <a:pt x="1248" y="269"/>
                  </a:lnTo>
                  <a:lnTo>
                    <a:pt x="1199" y="294"/>
                  </a:lnTo>
                  <a:lnTo>
                    <a:pt x="1153" y="324"/>
                  </a:lnTo>
                  <a:lnTo>
                    <a:pt x="1111" y="359"/>
                  </a:lnTo>
                  <a:lnTo>
                    <a:pt x="1073" y="399"/>
                  </a:lnTo>
                  <a:lnTo>
                    <a:pt x="1041" y="444"/>
                  </a:lnTo>
                  <a:lnTo>
                    <a:pt x="1013" y="490"/>
                  </a:lnTo>
                  <a:lnTo>
                    <a:pt x="990" y="541"/>
                  </a:lnTo>
                  <a:lnTo>
                    <a:pt x="973" y="595"/>
                  </a:lnTo>
                  <a:lnTo>
                    <a:pt x="964" y="651"/>
                  </a:lnTo>
                  <a:lnTo>
                    <a:pt x="960" y="708"/>
                  </a:lnTo>
                  <a:lnTo>
                    <a:pt x="960" y="1717"/>
                  </a:lnTo>
                  <a:lnTo>
                    <a:pt x="962" y="1764"/>
                  </a:lnTo>
                  <a:lnTo>
                    <a:pt x="970" y="1811"/>
                  </a:lnTo>
                  <a:lnTo>
                    <a:pt x="982" y="1856"/>
                  </a:lnTo>
                  <a:lnTo>
                    <a:pt x="999" y="1900"/>
                  </a:lnTo>
                  <a:lnTo>
                    <a:pt x="1018" y="1940"/>
                  </a:lnTo>
                  <a:lnTo>
                    <a:pt x="1018" y="1986"/>
                  </a:lnTo>
                  <a:lnTo>
                    <a:pt x="1014" y="2020"/>
                  </a:lnTo>
                  <a:lnTo>
                    <a:pt x="1006" y="2052"/>
                  </a:lnTo>
                  <a:lnTo>
                    <a:pt x="991" y="2082"/>
                  </a:lnTo>
                  <a:lnTo>
                    <a:pt x="972" y="2110"/>
                  </a:lnTo>
                  <a:lnTo>
                    <a:pt x="949" y="2133"/>
                  </a:lnTo>
                  <a:lnTo>
                    <a:pt x="923" y="2152"/>
                  </a:lnTo>
                  <a:lnTo>
                    <a:pt x="893" y="2167"/>
                  </a:lnTo>
                  <a:lnTo>
                    <a:pt x="860" y="2175"/>
                  </a:lnTo>
                  <a:lnTo>
                    <a:pt x="826" y="2179"/>
                  </a:lnTo>
                  <a:lnTo>
                    <a:pt x="422" y="2179"/>
                  </a:lnTo>
                  <a:lnTo>
                    <a:pt x="388" y="2175"/>
                  </a:lnTo>
                  <a:lnTo>
                    <a:pt x="355" y="2167"/>
                  </a:lnTo>
                  <a:lnTo>
                    <a:pt x="325" y="2152"/>
                  </a:lnTo>
                  <a:lnTo>
                    <a:pt x="299" y="2133"/>
                  </a:lnTo>
                  <a:lnTo>
                    <a:pt x="276" y="2110"/>
                  </a:lnTo>
                  <a:lnTo>
                    <a:pt x="257" y="2082"/>
                  </a:lnTo>
                  <a:lnTo>
                    <a:pt x="242" y="2052"/>
                  </a:lnTo>
                  <a:lnTo>
                    <a:pt x="234" y="2020"/>
                  </a:lnTo>
                  <a:lnTo>
                    <a:pt x="230" y="1986"/>
                  </a:lnTo>
                  <a:lnTo>
                    <a:pt x="230" y="1216"/>
                  </a:lnTo>
                  <a:lnTo>
                    <a:pt x="192" y="1216"/>
                  </a:lnTo>
                  <a:lnTo>
                    <a:pt x="157" y="1212"/>
                  </a:lnTo>
                  <a:lnTo>
                    <a:pt x="123" y="1204"/>
                  </a:lnTo>
                  <a:lnTo>
                    <a:pt x="93" y="1190"/>
                  </a:lnTo>
                  <a:lnTo>
                    <a:pt x="67" y="1170"/>
                  </a:lnTo>
                  <a:lnTo>
                    <a:pt x="44" y="1147"/>
                  </a:lnTo>
                  <a:lnTo>
                    <a:pt x="25" y="1120"/>
                  </a:lnTo>
                  <a:lnTo>
                    <a:pt x="12" y="1090"/>
                  </a:lnTo>
                  <a:lnTo>
                    <a:pt x="2" y="1057"/>
                  </a:lnTo>
                  <a:lnTo>
                    <a:pt x="0" y="1024"/>
                  </a:lnTo>
                  <a:lnTo>
                    <a:pt x="0" y="192"/>
                  </a:lnTo>
                  <a:lnTo>
                    <a:pt x="3" y="157"/>
                  </a:lnTo>
                  <a:lnTo>
                    <a:pt x="12" y="125"/>
                  </a:lnTo>
                  <a:lnTo>
                    <a:pt x="26" y="95"/>
                  </a:lnTo>
                  <a:lnTo>
                    <a:pt x="45" y="68"/>
                  </a:lnTo>
                  <a:lnTo>
                    <a:pt x="68" y="45"/>
                  </a:lnTo>
                  <a:lnTo>
                    <a:pt x="95" y="26"/>
                  </a:lnTo>
                  <a:lnTo>
                    <a:pt x="125" y="12"/>
                  </a:lnTo>
                  <a:lnTo>
                    <a:pt x="157" y="3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" name="Freeform 381"/>
            <p:cNvSpPr>
              <a:spLocks/>
            </p:cNvSpPr>
            <p:nvPr/>
          </p:nvSpPr>
          <p:spPr bwMode="auto">
            <a:xfrm>
              <a:off x="3233" y="3117"/>
              <a:ext cx="154" cy="155"/>
            </a:xfrm>
            <a:custGeom>
              <a:avLst/>
              <a:gdLst>
                <a:gd name="T0" fmla="*/ 388 w 774"/>
                <a:gd name="T1" fmla="*/ 0 h 776"/>
                <a:gd name="T2" fmla="*/ 439 w 774"/>
                <a:gd name="T3" fmla="*/ 4 h 776"/>
                <a:gd name="T4" fmla="*/ 490 w 774"/>
                <a:gd name="T5" fmla="*/ 13 h 776"/>
                <a:gd name="T6" fmla="*/ 538 w 774"/>
                <a:gd name="T7" fmla="*/ 30 h 776"/>
                <a:gd name="T8" fmla="*/ 583 w 774"/>
                <a:gd name="T9" fmla="*/ 53 h 776"/>
                <a:gd name="T10" fmla="*/ 624 w 774"/>
                <a:gd name="T11" fmla="*/ 81 h 776"/>
                <a:gd name="T12" fmla="*/ 661 w 774"/>
                <a:gd name="T13" fmla="*/ 113 h 776"/>
                <a:gd name="T14" fmla="*/ 694 w 774"/>
                <a:gd name="T15" fmla="*/ 150 h 776"/>
                <a:gd name="T16" fmla="*/ 722 w 774"/>
                <a:gd name="T17" fmla="*/ 191 h 776"/>
                <a:gd name="T18" fmla="*/ 744 w 774"/>
                <a:gd name="T19" fmla="*/ 237 h 776"/>
                <a:gd name="T20" fmla="*/ 761 w 774"/>
                <a:gd name="T21" fmla="*/ 285 h 776"/>
                <a:gd name="T22" fmla="*/ 771 w 774"/>
                <a:gd name="T23" fmla="*/ 336 h 776"/>
                <a:gd name="T24" fmla="*/ 774 w 774"/>
                <a:gd name="T25" fmla="*/ 387 h 776"/>
                <a:gd name="T26" fmla="*/ 771 w 774"/>
                <a:gd name="T27" fmla="*/ 440 h 776"/>
                <a:gd name="T28" fmla="*/ 761 w 774"/>
                <a:gd name="T29" fmla="*/ 491 h 776"/>
                <a:gd name="T30" fmla="*/ 744 w 774"/>
                <a:gd name="T31" fmla="*/ 539 h 776"/>
                <a:gd name="T32" fmla="*/ 722 w 774"/>
                <a:gd name="T33" fmla="*/ 584 h 776"/>
                <a:gd name="T34" fmla="*/ 694 w 774"/>
                <a:gd name="T35" fmla="*/ 626 h 776"/>
                <a:gd name="T36" fmla="*/ 661 w 774"/>
                <a:gd name="T37" fmla="*/ 662 h 776"/>
                <a:gd name="T38" fmla="*/ 624 w 774"/>
                <a:gd name="T39" fmla="*/ 696 h 776"/>
                <a:gd name="T40" fmla="*/ 583 w 774"/>
                <a:gd name="T41" fmla="*/ 723 h 776"/>
                <a:gd name="T42" fmla="*/ 538 w 774"/>
                <a:gd name="T43" fmla="*/ 746 h 776"/>
                <a:gd name="T44" fmla="*/ 490 w 774"/>
                <a:gd name="T45" fmla="*/ 762 h 776"/>
                <a:gd name="T46" fmla="*/ 439 w 774"/>
                <a:gd name="T47" fmla="*/ 773 h 776"/>
                <a:gd name="T48" fmla="*/ 388 w 774"/>
                <a:gd name="T49" fmla="*/ 776 h 776"/>
                <a:gd name="T50" fmla="*/ 335 w 774"/>
                <a:gd name="T51" fmla="*/ 773 h 776"/>
                <a:gd name="T52" fmla="*/ 285 w 774"/>
                <a:gd name="T53" fmla="*/ 762 h 776"/>
                <a:gd name="T54" fmla="*/ 237 w 774"/>
                <a:gd name="T55" fmla="*/ 746 h 776"/>
                <a:gd name="T56" fmla="*/ 192 w 774"/>
                <a:gd name="T57" fmla="*/ 723 h 776"/>
                <a:gd name="T58" fmla="*/ 151 w 774"/>
                <a:gd name="T59" fmla="*/ 696 h 776"/>
                <a:gd name="T60" fmla="*/ 114 w 774"/>
                <a:gd name="T61" fmla="*/ 662 h 776"/>
                <a:gd name="T62" fmla="*/ 81 w 774"/>
                <a:gd name="T63" fmla="*/ 626 h 776"/>
                <a:gd name="T64" fmla="*/ 53 w 774"/>
                <a:gd name="T65" fmla="*/ 584 h 776"/>
                <a:gd name="T66" fmla="*/ 30 w 774"/>
                <a:gd name="T67" fmla="*/ 539 h 776"/>
                <a:gd name="T68" fmla="*/ 14 w 774"/>
                <a:gd name="T69" fmla="*/ 491 h 776"/>
                <a:gd name="T70" fmla="*/ 4 w 774"/>
                <a:gd name="T71" fmla="*/ 440 h 776"/>
                <a:gd name="T72" fmla="*/ 0 w 774"/>
                <a:gd name="T73" fmla="*/ 387 h 776"/>
                <a:gd name="T74" fmla="*/ 4 w 774"/>
                <a:gd name="T75" fmla="*/ 336 h 776"/>
                <a:gd name="T76" fmla="*/ 14 w 774"/>
                <a:gd name="T77" fmla="*/ 285 h 776"/>
                <a:gd name="T78" fmla="*/ 30 w 774"/>
                <a:gd name="T79" fmla="*/ 237 h 776"/>
                <a:gd name="T80" fmla="*/ 53 w 774"/>
                <a:gd name="T81" fmla="*/ 191 h 776"/>
                <a:gd name="T82" fmla="*/ 81 w 774"/>
                <a:gd name="T83" fmla="*/ 150 h 776"/>
                <a:gd name="T84" fmla="*/ 114 w 774"/>
                <a:gd name="T85" fmla="*/ 113 h 776"/>
                <a:gd name="T86" fmla="*/ 151 w 774"/>
                <a:gd name="T87" fmla="*/ 81 h 776"/>
                <a:gd name="T88" fmla="*/ 192 w 774"/>
                <a:gd name="T89" fmla="*/ 53 h 776"/>
                <a:gd name="T90" fmla="*/ 237 w 774"/>
                <a:gd name="T91" fmla="*/ 30 h 776"/>
                <a:gd name="T92" fmla="*/ 285 w 774"/>
                <a:gd name="T93" fmla="*/ 13 h 776"/>
                <a:gd name="T94" fmla="*/ 335 w 774"/>
                <a:gd name="T95" fmla="*/ 4 h 776"/>
                <a:gd name="T96" fmla="*/ 388 w 774"/>
                <a:gd name="T9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4" h="776">
                  <a:moveTo>
                    <a:pt x="388" y="0"/>
                  </a:moveTo>
                  <a:lnTo>
                    <a:pt x="439" y="4"/>
                  </a:lnTo>
                  <a:lnTo>
                    <a:pt x="490" y="13"/>
                  </a:lnTo>
                  <a:lnTo>
                    <a:pt x="538" y="30"/>
                  </a:lnTo>
                  <a:lnTo>
                    <a:pt x="583" y="53"/>
                  </a:lnTo>
                  <a:lnTo>
                    <a:pt x="624" y="81"/>
                  </a:lnTo>
                  <a:lnTo>
                    <a:pt x="661" y="113"/>
                  </a:lnTo>
                  <a:lnTo>
                    <a:pt x="694" y="150"/>
                  </a:lnTo>
                  <a:lnTo>
                    <a:pt x="722" y="191"/>
                  </a:lnTo>
                  <a:lnTo>
                    <a:pt x="744" y="237"/>
                  </a:lnTo>
                  <a:lnTo>
                    <a:pt x="761" y="285"/>
                  </a:lnTo>
                  <a:lnTo>
                    <a:pt x="771" y="336"/>
                  </a:lnTo>
                  <a:lnTo>
                    <a:pt x="774" y="387"/>
                  </a:lnTo>
                  <a:lnTo>
                    <a:pt x="771" y="440"/>
                  </a:lnTo>
                  <a:lnTo>
                    <a:pt x="761" y="491"/>
                  </a:lnTo>
                  <a:lnTo>
                    <a:pt x="744" y="539"/>
                  </a:lnTo>
                  <a:lnTo>
                    <a:pt x="722" y="584"/>
                  </a:lnTo>
                  <a:lnTo>
                    <a:pt x="694" y="626"/>
                  </a:lnTo>
                  <a:lnTo>
                    <a:pt x="661" y="662"/>
                  </a:lnTo>
                  <a:lnTo>
                    <a:pt x="624" y="696"/>
                  </a:lnTo>
                  <a:lnTo>
                    <a:pt x="583" y="723"/>
                  </a:lnTo>
                  <a:lnTo>
                    <a:pt x="538" y="746"/>
                  </a:lnTo>
                  <a:lnTo>
                    <a:pt x="490" y="762"/>
                  </a:lnTo>
                  <a:lnTo>
                    <a:pt x="439" y="773"/>
                  </a:lnTo>
                  <a:lnTo>
                    <a:pt x="388" y="776"/>
                  </a:lnTo>
                  <a:lnTo>
                    <a:pt x="335" y="773"/>
                  </a:lnTo>
                  <a:lnTo>
                    <a:pt x="285" y="762"/>
                  </a:lnTo>
                  <a:lnTo>
                    <a:pt x="237" y="746"/>
                  </a:lnTo>
                  <a:lnTo>
                    <a:pt x="192" y="723"/>
                  </a:lnTo>
                  <a:lnTo>
                    <a:pt x="151" y="696"/>
                  </a:lnTo>
                  <a:lnTo>
                    <a:pt x="114" y="662"/>
                  </a:lnTo>
                  <a:lnTo>
                    <a:pt x="81" y="626"/>
                  </a:lnTo>
                  <a:lnTo>
                    <a:pt x="53" y="584"/>
                  </a:lnTo>
                  <a:lnTo>
                    <a:pt x="30" y="539"/>
                  </a:lnTo>
                  <a:lnTo>
                    <a:pt x="14" y="491"/>
                  </a:lnTo>
                  <a:lnTo>
                    <a:pt x="4" y="440"/>
                  </a:lnTo>
                  <a:lnTo>
                    <a:pt x="0" y="387"/>
                  </a:lnTo>
                  <a:lnTo>
                    <a:pt x="4" y="336"/>
                  </a:lnTo>
                  <a:lnTo>
                    <a:pt x="14" y="285"/>
                  </a:lnTo>
                  <a:lnTo>
                    <a:pt x="30" y="237"/>
                  </a:lnTo>
                  <a:lnTo>
                    <a:pt x="53" y="191"/>
                  </a:lnTo>
                  <a:lnTo>
                    <a:pt x="81" y="150"/>
                  </a:lnTo>
                  <a:lnTo>
                    <a:pt x="114" y="113"/>
                  </a:lnTo>
                  <a:lnTo>
                    <a:pt x="151" y="81"/>
                  </a:lnTo>
                  <a:lnTo>
                    <a:pt x="192" y="53"/>
                  </a:lnTo>
                  <a:lnTo>
                    <a:pt x="237" y="30"/>
                  </a:lnTo>
                  <a:lnTo>
                    <a:pt x="285" y="13"/>
                  </a:lnTo>
                  <a:lnTo>
                    <a:pt x="335" y="4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1" name="Freeform 382"/>
            <p:cNvSpPr>
              <a:spLocks/>
            </p:cNvSpPr>
            <p:nvPr/>
          </p:nvSpPr>
          <p:spPr bwMode="auto">
            <a:xfrm>
              <a:off x="3185" y="3300"/>
              <a:ext cx="249" cy="435"/>
            </a:xfrm>
            <a:custGeom>
              <a:avLst/>
              <a:gdLst>
                <a:gd name="T0" fmla="*/ 1056 w 1248"/>
                <a:gd name="T1" fmla="*/ 0 h 2175"/>
                <a:gd name="T2" fmla="*/ 1124 w 1248"/>
                <a:gd name="T3" fmla="*/ 12 h 2175"/>
                <a:gd name="T4" fmla="*/ 1180 w 1248"/>
                <a:gd name="T5" fmla="*/ 46 h 2175"/>
                <a:gd name="T6" fmla="*/ 1222 w 1248"/>
                <a:gd name="T7" fmla="*/ 96 h 2175"/>
                <a:gd name="T8" fmla="*/ 1245 w 1248"/>
                <a:gd name="T9" fmla="*/ 159 h 2175"/>
                <a:gd name="T10" fmla="*/ 1248 w 1248"/>
                <a:gd name="T11" fmla="*/ 1020 h 2175"/>
                <a:gd name="T12" fmla="*/ 1236 w 1248"/>
                <a:gd name="T13" fmla="*/ 1088 h 2175"/>
                <a:gd name="T14" fmla="*/ 1203 w 1248"/>
                <a:gd name="T15" fmla="*/ 1144 h 2175"/>
                <a:gd name="T16" fmla="*/ 1154 w 1248"/>
                <a:gd name="T17" fmla="*/ 1186 h 2175"/>
                <a:gd name="T18" fmla="*/ 1091 w 1248"/>
                <a:gd name="T19" fmla="*/ 1210 h 2175"/>
                <a:gd name="T20" fmla="*/ 1018 w 1248"/>
                <a:gd name="T21" fmla="*/ 1213 h 2175"/>
                <a:gd name="T22" fmla="*/ 1014 w 1248"/>
                <a:gd name="T23" fmla="*/ 2018 h 2175"/>
                <a:gd name="T24" fmla="*/ 992 w 1248"/>
                <a:gd name="T25" fmla="*/ 2080 h 2175"/>
                <a:gd name="T26" fmla="*/ 949 w 1248"/>
                <a:gd name="T27" fmla="*/ 2131 h 2175"/>
                <a:gd name="T28" fmla="*/ 893 w 1248"/>
                <a:gd name="T29" fmla="*/ 2163 h 2175"/>
                <a:gd name="T30" fmla="*/ 826 w 1248"/>
                <a:gd name="T31" fmla="*/ 2175 h 2175"/>
                <a:gd name="T32" fmla="*/ 388 w 1248"/>
                <a:gd name="T33" fmla="*/ 2173 h 2175"/>
                <a:gd name="T34" fmla="*/ 325 w 1248"/>
                <a:gd name="T35" fmla="*/ 2149 h 2175"/>
                <a:gd name="T36" fmla="*/ 276 w 1248"/>
                <a:gd name="T37" fmla="*/ 2107 h 2175"/>
                <a:gd name="T38" fmla="*/ 242 w 1248"/>
                <a:gd name="T39" fmla="*/ 2050 h 2175"/>
                <a:gd name="T40" fmla="*/ 230 w 1248"/>
                <a:gd name="T41" fmla="*/ 1983 h 2175"/>
                <a:gd name="T42" fmla="*/ 251 w 1248"/>
                <a:gd name="T43" fmla="*/ 1896 h 2175"/>
                <a:gd name="T44" fmla="*/ 278 w 1248"/>
                <a:gd name="T45" fmla="*/ 1808 h 2175"/>
                <a:gd name="T46" fmla="*/ 288 w 1248"/>
                <a:gd name="T47" fmla="*/ 1713 h 2175"/>
                <a:gd name="T48" fmla="*/ 284 w 1248"/>
                <a:gd name="T49" fmla="*/ 652 h 2175"/>
                <a:gd name="T50" fmla="*/ 258 w 1248"/>
                <a:gd name="T51" fmla="*/ 543 h 2175"/>
                <a:gd name="T52" fmla="*/ 208 w 1248"/>
                <a:gd name="T53" fmla="*/ 444 h 2175"/>
                <a:gd name="T54" fmla="*/ 137 w 1248"/>
                <a:gd name="T55" fmla="*/ 361 h 2175"/>
                <a:gd name="T56" fmla="*/ 49 w 1248"/>
                <a:gd name="T57" fmla="*/ 295 h 2175"/>
                <a:gd name="T58" fmla="*/ 0 w 1248"/>
                <a:gd name="T59" fmla="*/ 192 h 2175"/>
                <a:gd name="T60" fmla="*/ 12 w 1248"/>
                <a:gd name="T61" fmla="*/ 126 h 2175"/>
                <a:gd name="T62" fmla="*/ 46 w 1248"/>
                <a:gd name="T63" fmla="*/ 69 h 2175"/>
                <a:gd name="T64" fmla="*/ 95 w 1248"/>
                <a:gd name="T65" fmla="*/ 26 h 2175"/>
                <a:gd name="T66" fmla="*/ 157 w 1248"/>
                <a:gd name="T67" fmla="*/ 4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8" h="2175">
                  <a:moveTo>
                    <a:pt x="192" y="0"/>
                  </a:moveTo>
                  <a:lnTo>
                    <a:pt x="1056" y="0"/>
                  </a:lnTo>
                  <a:lnTo>
                    <a:pt x="1091" y="4"/>
                  </a:lnTo>
                  <a:lnTo>
                    <a:pt x="1124" y="12"/>
                  </a:lnTo>
                  <a:lnTo>
                    <a:pt x="1154" y="26"/>
                  </a:lnTo>
                  <a:lnTo>
                    <a:pt x="1180" y="46"/>
                  </a:lnTo>
                  <a:lnTo>
                    <a:pt x="1203" y="69"/>
                  </a:lnTo>
                  <a:lnTo>
                    <a:pt x="1222" y="96"/>
                  </a:lnTo>
                  <a:lnTo>
                    <a:pt x="1236" y="126"/>
                  </a:lnTo>
                  <a:lnTo>
                    <a:pt x="1245" y="159"/>
                  </a:lnTo>
                  <a:lnTo>
                    <a:pt x="1248" y="192"/>
                  </a:lnTo>
                  <a:lnTo>
                    <a:pt x="1248" y="1020"/>
                  </a:lnTo>
                  <a:lnTo>
                    <a:pt x="1245" y="1055"/>
                  </a:lnTo>
                  <a:lnTo>
                    <a:pt x="1236" y="1088"/>
                  </a:lnTo>
                  <a:lnTo>
                    <a:pt x="1222" y="1118"/>
                  </a:lnTo>
                  <a:lnTo>
                    <a:pt x="1203" y="1144"/>
                  </a:lnTo>
                  <a:lnTo>
                    <a:pt x="1180" y="1168"/>
                  </a:lnTo>
                  <a:lnTo>
                    <a:pt x="1154" y="1186"/>
                  </a:lnTo>
                  <a:lnTo>
                    <a:pt x="1124" y="1201"/>
                  </a:lnTo>
                  <a:lnTo>
                    <a:pt x="1091" y="1210"/>
                  </a:lnTo>
                  <a:lnTo>
                    <a:pt x="1056" y="1213"/>
                  </a:lnTo>
                  <a:lnTo>
                    <a:pt x="1018" y="1213"/>
                  </a:lnTo>
                  <a:lnTo>
                    <a:pt x="1018" y="1983"/>
                  </a:lnTo>
                  <a:lnTo>
                    <a:pt x="1014" y="2018"/>
                  </a:lnTo>
                  <a:lnTo>
                    <a:pt x="1006" y="2050"/>
                  </a:lnTo>
                  <a:lnTo>
                    <a:pt x="992" y="2080"/>
                  </a:lnTo>
                  <a:lnTo>
                    <a:pt x="972" y="2107"/>
                  </a:lnTo>
                  <a:lnTo>
                    <a:pt x="949" y="2131"/>
                  </a:lnTo>
                  <a:lnTo>
                    <a:pt x="923" y="2149"/>
                  </a:lnTo>
                  <a:lnTo>
                    <a:pt x="893" y="2163"/>
                  </a:lnTo>
                  <a:lnTo>
                    <a:pt x="861" y="2173"/>
                  </a:lnTo>
                  <a:lnTo>
                    <a:pt x="826" y="2175"/>
                  </a:lnTo>
                  <a:lnTo>
                    <a:pt x="423" y="2175"/>
                  </a:lnTo>
                  <a:lnTo>
                    <a:pt x="388" y="2173"/>
                  </a:lnTo>
                  <a:lnTo>
                    <a:pt x="355" y="2163"/>
                  </a:lnTo>
                  <a:lnTo>
                    <a:pt x="325" y="2149"/>
                  </a:lnTo>
                  <a:lnTo>
                    <a:pt x="299" y="2131"/>
                  </a:lnTo>
                  <a:lnTo>
                    <a:pt x="276" y="2107"/>
                  </a:lnTo>
                  <a:lnTo>
                    <a:pt x="257" y="2080"/>
                  </a:lnTo>
                  <a:lnTo>
                    <a:pt x="242" y="2050"/>
                  </a:lnTo>
                  <a:lnTo>
                    <a:pt x="234" y="2018"/>
                  </a:lnTo>
                  <a:lnTo>
                    <a:pt x="230" y="1983"/>
                  </a:lnTo>
                  <a:lnTo>
                    <a:pt x="230" y="1938"/>
                  </a:lnTo>
                  <a:lnTo>
                    <a:pt x="251" y="1896"/>
                  </a:lnTo>
                  <a:lnTo>
                    <a:pt x="268" y="1853"/>
                  </a:lnTo>
                  <a:lnTo>
                    <a:pt x="278" y="1808"/>
                  </a:lnTo>
                  <a:lnTo>
                    <a:pt x="286" y="1762"/>
                  </a:lnTo>
                  <a:lnTo>
                    <a:pt x="288" y="1713"/>
                  </a:lnTo>
                  <a:lnTo>
                    <a:pt x="288" y="710"/>
                  </a:lnTo>
                  <a:lnTo>
                    <a:pt x="284" y="652"/>
                  </a:lnTo>
                  <a:lnTo>
                    <a:pt x="275" y="596"/>
                  </a:lnTo>
                  <a:lnTo>
                    <a:pt x="258" y="543"/>
                  </a:lnTo>
                  <a:lnTo>
                    <a:pt x="235" y="491"/>
                  </a:lnTo>
                  <a:lnTo>
                    <a:pt x="208" y="444"/>
                  </a:lnTo>
                  <a:lnTo>
                    <a:pt x="175" y="401"/>
                  </a:lnTo>
                  <a:lnTo>
                    <a:pt x="137" y="361"/>
                  </a:lnTo>
                  <a:lnTo>
                    <a:pt x="95" y="325"/>
                  </a:lnTo>
                  <a:lnTo>
                    <a:pt x="49" y="295"/>
                  </a:lnTo>
                  <a:lnTo>
                    <a:pt x="0" y="269"/>
                  </a:lnTo>
                  <a:lnTo>
                    <a:pt x="0" y="192"/>
                  </a:lnTo>
                  <a:lnTo>
                    <a:pt x="4" y="159"/>
                  </a:lnTo>
                  <a:lnTo>
                    <a:pt x="12" y="126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8" y="46"/>
                  </a:lnTo>
                  <a:lnTo>
                    <a:pt x="95" y="26"/>
                  </a:lnTo>
                  <a:lnTo>
                    <a:pt x="125" y="12"/>
                  </a:lnTo>
                  <a:lnTo>
                    <a:pt x="157" y="4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2" name="Freeform 383"/>
            <p:cNvSpPr>
              <a:spLocks/>
            </p:cNvSpPr>
            <p:nvPr/>
          </p:nvSpPr>
          <p:spPr bwMode="auto">
            <a:xfrm>
              <a:off x="2899" y="3404"/>
              <a:ext cx="286" cy="499"/>
            </a:xfrm>
            <a:custGeom>
              <a:avLst/>
              <a:gdLst>
                <a:gd name="T0" fmla="*/ 192 w 1431"/>
                <a:gd name="T1" fmla="*/ 0 h 2493"/>
                <a:gd name="T2" fmla="*/ 1239 w 1431"/>
                <a:gd name="T3" fmla="*/ 0 h 2493"/>
                <a:gd name="T4" fmla="*/ 1272 w 1431"/>
                <a:gd name="T5" fmla="*/ 3 h 2493"/>
                <a:gd name="T6" fmla="*/ 1305 w 1431"/>
                <a:gd name="T7" fmla="*/ 12 h 2493"/>
                <a:gd name="T8" fmla="*/ 1335 w 1431"/>
                <a:gd name="T9" fmla="*/ 26 h 2493"/>
                <a:gd name="T10" fmla="*/ 1362 w 1431"/>
                <a:gd name="T11" fmla="*/ 45 h 2493"/>
                <a:gd name="T12" fmla="*/ 1385 w 1431"/>
                <a:gd name="T13" fmla="*/ 68 h 2493"/>
                <a:gd name="T14" fmla="*/ 1404 w 1431"/>
                <a:gd name="T15" fmla="*/ 96 h 2493"/>
                <a:gd name="T16" fmla="*/ 1419 w 1431"/>
                <a:gd name="T17" fmla="*/ 126 h 2493"/>
                <a:gd name="T18" fmla="*/ 1427 w 1431"/>
                <a:gd name="T19" fmla="*/ 159 h 2493"/>
                <a:gd name="T20" fmla="*/ 1431 w 1431"/>
                <a:gd name="T21" fmla="*/ 192 h 2493"/>
                <a:gd name="T22" fmla="*/ 1431 w 1431"/>
                <a:gd name="T23" fmla="*/ 1197 h 2493"/>
                <a:gd name="T24" fmla="*/ 1427 w 1431"/>
                <a:gd name="T25" fmla="*/ 1232 h 2493"/>
                <a:gd name="T26" fmla="*/ 1419 w 1431"/>
                <a:gd name="T27" fmla="*/ 1264 h 2493"/>
                <a:gd name="T28" fmla="*/ 1404 w 1431"/>
                <a:gd name="T29" fmla="*/ 1295 h 2493"/>
                <a:gd name="T30" fmla="*/ 1385 w 1431"/>
                <a:gd name="T31" fmla="*/ 1321 h 2493"/>
                <a:gd name="T32" fmla="*/ 1362 w 1431"/>
                <a:gd name="T33" fmla="*/ 1344 h 2493"/>
                <a:gd name="T34" fmla="*/ 1335 w 1431"/>
                <a:gd name="T35" fmla="*/ 1363 h 2493"/>
                <a:gd name="T36" fmla="*/ 1305 w 1431"/>
                <a:gd name="T37" fmla="*/ 1378 h 2493"/>
                <a:gd name="T38" fmla="*/ 1272 w 1431"/>
                <a:gd name="T39" fmla="*/ 1386 h 2493"/>
                <a:gd name="T40" fmla="*/ 1239 w 1431"/>
                <a:gd name="T41" fmla="*/ 1390 h 2493"/>
                <a:gd name="T42" fmla="*/ 1164 w 1431"/>
                <a:gd name="T43" fmla="*/ 1390 h 2493"/>
                <a:gd name="T44" fmla="*/ 1164 w 1431"/>
                <a:gd name="T45" fmla="*/ 2300 h 2493"/>
                <a:gd name="T46" fmla="*/ 1162 w 1431"/>
                <a:gd name="T47" fmla="*/ 2335 h 2493"/>
                <a:gd name="T48" fmla="*/ 1152 w 1431"/>
                <a:gd name="T49" fmla="*/ 2368 h 2493"/>
                <a:gd name="T50" fmla="*/ 1138 w 1431"/>
                <a:gd name="T51" fmla="*/ 2398 h 2493"/>
                <a:gd name="T52" fmla="*/ 1120 w 1431"/>
                <a:gd name="T53" fmla="*/ 2424 h 2493"/>
                <a:gd name="T54" fmla="*/ 1096 w 1431"/>
                <a:gd name="T55" fmla="*/ 2448 h 2493"/>
                <a:gd name="T56" fmla="*/ 1069 w 1431"/>
                <a:gd name="T57" fmla="*/ 2467 h 2493"/>
                <a:gd name="T58" fmla="*/ 1039 w 1431"/>
                <a:gd name="T59" fmla="*/ 2481 h 2493"/>
                <a:gd name="T60" fmla="*/ 1007 w 1431"/>
                <a:gd name="T61" fmla="*/ 2491 h 2493"/>
                <a:gd name="T62" fmla="*/ 972 w 1431"/>
                <a:gd name="T63" fmla="*/ 2493 h 2493"/>
                <a:gd name="T64" fmla="*/ 457 w 1431"/>
                <a:gd name="T65" fmla="*/ 2493 h 2493"/>
                <a:gd name="T66" fmla="*/ 422 w 1431"/>
                <a:gd name="T67" fmla="*/ 2491 h 2493"/>
                <a:gd name="T68" fmla="*/ 390 w 1431"/>
                <a:gd name="T69" fmla="*/ 2481 h 2493"/>
                <a:gd name="T70" fmla="*/ 360 w 1431"/>
                <a:gd name="T71" fmla="*/ 2467 h 2493"/>
                <a:gd name="T72" fmla="*/ 333 w 1431"/>
                <a:gd name="T73" fmla="*/ 2448 h 2493"/>
                <a:gd name="T74" fmla="*/ 311 w 1431"/>
                <a:gd name="T75" fmla="*/ 2424 h 2493"/>
                <a:gd name="T76" fmla="*/ 291 w 1431"/>
                <a:gd name="T77" fmla="*/ 2398 h 2493"/>
                <a:gd name="T78" fmla="*/ 277 w 1431"/>
                <a:gd name="T79" fmla="*/ 2368 h 2493"/>
                <a:gd name="T80" fmla="*/ 269 w 1431"/>
                <a:gd name="T81" fmla="*/ 2335 h 2493"/>
                <a:gd name="T82" fmla="*/ 265 w 1431"/>
                <a:gd name="T83" fmla="*/ 2300 h 2493"/>
                <a:gd name="T84" fmla="*/ 265 w 1431"/>
                <a:gd name="T85" fmla="*/ 1393 h 2493"/>
                <a:gd name="T86" fmla="*/ 192 w 1431"/>
                <a:gd name="T87" fmla="*/ 1393 h 2493"/>
                <a:gd name="T88" fmla="*/ 157 w 1431"/>
                <a:gd name="T89" fmla="*/ 1390 h 2493"/>
                <a:gd name="T90" fmla="*/ 125 w 1431"/>
                <a:gd name="T91" fmla="*/ 1381 h 2493"/>
                <a:gd name="T92" fmla="*/ 95 w 1431"/>
                <a:gd name="T93" fmla="*/ 1367 h 2493"/>
                <a:gd name="T94" fmla="*/ 68 w 1431"/>
                <a:gd name="T95" fmla="*/ 1347 h 2493"/>
                <a:gd name="T96" fmla="*/ 44 w 1431"/>
                <a:gd name="T97" fmla="*/ 1325 h 2493"/>
                <a:gd name="T98" fmla="*/ 26 w 1431"/>
                <a:gd name="T99" fmla="*/ 1297 h 2493"/>
                <a:gd name="T100" fmla="*/ 12 w 1431"/>
                <a:gd name="T101" fmla="*/ 1267 h 2493"/>
                <a:gd name="T102" fmla="*/ 2 w 1431"/>
                <a:gd name="T103" fmla="*/ 1234 h 2493"/>
                <a:gd name="T104" fmla="*/ 0 w 1431"/>
                <a:gd name="T105" fmla="*/ 1201 h 2493"/>
                <a:gd name="T106" fmla="*/ 0 w 1431"/>
                <a:gd name="T107" fmla="*/ 192 h 2493"/>
                <a:gd name="T108" fmla="*/ 2 w 1431"/>
                <a:gd name="T109" fmla="*/ 159 h 2493"/>
                <a:gd name="T110" fmla="*/ 11 w 1431"/>
                <a:gd name="T111" fmla="*/ 126 h 2493"/>
                <a:gd name="T112" fmla="*/ 25 w 1431"/>
                <a:gd name="T113" fmla="*/ 96 h 2493"/>
                <a:gd name="T114" fmla="*/ 44 w 1431"/>
                <a:gd name="T115" fmla="*/ 68 h 2493"/>
                <a:gd name="T116" fmla="*/ 67 w 1431"/>
                <a:gd name="T117" fmla="*/ 45 h 2493"/>
                <a:gd name="T118" fmla="*/ 93 w 1431"/>
                <a:gd name="T119" fmla="*/ 26 h 2493"/>
                <a:gd name="T120" fmla="*/ 123 w 1431"/>
                <a:gd name="T121" fmla="*/ 12 h 2493"/>
                <a:gd name="T122" fmla="*/ 156 w 1431"/>
                <a:gd name="T123" fmla="*/ 3 h 2493"/>
                <a:gd name="T124" fmla="*/ 192 w 1431"/>
                <a:gd name="T125" fmla="*/ 0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1" h="2493">
                  <a:moveTo>
                    <a:pt x="192" y="0"/>
                  </a:moveTo>
                  <a:lnTo>
                    <a:pt x="1239" y="0"/>
                  </a:lnTo>
                  <a:lnTo>
                    <a:pt x="1272" y="3"/>
                  </a:lnTo>
                  <a:lnTo>
                    <a:pt x="1305" y="12"/>
                  </a:lnTo>
                  <a:lnTo>
                    <a:pt x="1335" y="26"/>
                  </a:lnTo>
                  <a:lnTo>
                    <a:pt x="1362" y="45"/>
                  </a:lnTo>
                  <a:lnTo>
                    <a:pt x="1385" y="68"/>
                  </a:lnTo>
                  <a:lnTo>
                    <a:pt x="1404" y="96"/>
                  </a:lnTo>
                  <a:lnTo>
                    <a:pt x="1419" y="126"/>
                  </a:lnTo>
                  <a:lnTo>
                    <a:pt x="1427" y="159"/>
                  </a:lnTo>
                  <a:lnTo>
                    <a:pt x="1431" y="192"/>
                  </a:lnTo>
                  <a:lnTo>
                    <a:pt x="1431" y="1197"/>
                  </a:lnTo>
                  <a:lnTo>
                    <a:pt x="1427" y="1232"/>
                  </a:lnTo>
                  <a:lnTo>
                    <a:pt x="1419" y="1264"/>
                  </a:lnTo>
                  <a:lnTo>
                    <a:pt x="1404" y="1295"/>
                  </a:lnTo>
                  <a:lnTo>
                    <a:pt x="1385" y="1321"/>
                  </a:lnTo>
                  <a:lnTo>
                    <a:pt x="1362" y="1344"/>
                  </a:lnTo>
                  <a:lnTo>
                    <a:pt x="1335" y="1363"/>
                  </a:lnTo>
                  <a:lnTo>
                    <a:pt x="1305" y="1378"/>
                  </a:lnTo>
                  <a:lnTo>
                    <a:pt x="1272" y="1386"/>
                  </a:lnTo>
                  <a:lnTo>
                    <a:pt x="1239" y="1390"/>
                  </a:lnTo>
                  <a:lnTo>
                    <a:pt x="1164" y="1390"/>
                  </a:lnTo>
                  <a:lnTo>
                    <a:pt x="1164" y="2300"/>
                  </a:lnTo>
                  <a:lnTo>
                    <a:pt x="1162" y="2335"/>
                  </a:lnTo>
                  <a:lnTo>
                    <a:pt x="1152" y="2368"/>
                  </a:lnTo>
                  <a:lnTo>
                    <a:pt x="1138" y="2398"/>
                  </a:lnTo>
                  <a:lnTo>
                    <a:pt x="1120" y="2424"/>
                  </a:lnTo>
                  <a:lnTo>
                    <a:pt x="1096" y="2448"/>
                  </a:lnTo>
                  <a:lnTo>
                    <a:pt x="1069" y="2467"/>
                  </a:lnTo>
                  <a:lnTo>
                    <a:pt x="1039" y="2481"/>
                  </a:lnTo>
                  <a:lnTo>
                    <a:pt x="1007" y="2491"/>
                  </a:lnTo>
                  <a:lnTo>
                    <a:pt x="972" y="2493"/>
                  </a:lnTo>
                  <a:lnTo>
                    <a:pt x="457" y="2493"/>
                  </a:lnTo>
                  <a:lnTo>
                    <a:pt x="422" y="2491"/>
                  </a:lnTo>
                  <a:lnTo>
                    <a:pt x="390" y="2481"/>
                  </a:lnTo>
                  <a:lnTo>
                    <a:pt x="360" y="2467"/>
                  </a:lnTo>
                  <a:lnTo>
                    <a:pt x="333" y="2448"/>
                  </a:lnTo>
                  <a:lnTo>
                    <a:pt x="311" y="2424"/>
                  </a:lnTo>
                  <a:lnTo>
                    <a:pt x="291" y="2398"/>
                  </a:lnTo>
                  <a:lnTo>
                    <a:pt x="277" y="2368"/>
                  </a:lnTo>
                  <a:lnTo>
                    <a:pt x="269" y="2335"/>
                  </a:lnTo>
                  <a:lnTo>
                    <a:pt x="265" y="2300"/>
                  </a:lnTo>
                  <a:lnTo>
                    <a:pt x="265" y="1393"/>
                  </a:lnTo>
                  <a:lnTo>
                    <a:pt x="192" y="1393"/>
                  </a:lnTo>
                  <a:lnTo>
                    <a:pt x="157" y="1390"/>
                  </a:lnTo>
                  <a:lnTo>
                    <a:pt x="125" y="1381"/>
                  </a:lnTo>
                  <a:lnTo>
                    <a:pt x="95" y="1367"/>
                  </a:lnTo>
                  <a:lnTo>
                    <a:pt x="68" y="1347"/>
                  </a:lnTo>
                  <a:lnTo>
                    <a:pt x="44" y="1325"/>
                  </a:lnTo>
                  <a:lnTo>
                    <a:pt x="26" y="1297"/>
                  </a:lnTo>
                  <a:lnTo>
                    <a:pt x="12" y="1267"/>
                  </a:lnTo>
                  <a:lnTo>
                    <a:pt x="2" y="1234"/>
                  </a:lnTo>
                  <a:lnTo>
                    <a:pt x="0" y="1201"/>
                  </a:lnTo>
                  <a:lnTo>
                    <a:pt x="0" y="192"/>
                  </a:lnTo>
                  <a:lnTo>
                    <a:pt x="2" y="159"/>
                  </a:lnTo>
                  <a:lnTo>
                    <a:pt x="11" y="126"/>
                  </a:lnTo>
                  <a:lnTo>
                    <a:pt x="25" y="96"/>
                  </a:lnTo>
                  <a:lnTo>
                    <a:pt x="44" y="68"/>
                  </a:lnTo>
                  <a:lnTo>
                    <a:pt x="67" y="45"/>
                  </a:lnTo>
                  <a:lnTo>
                    <a:pt x="93" y="26"/>
                  </a:lnTo>
                  <a:lnTo>
                    <a:pt x="123" y="12"/>
                  </a:lnTo>
                  <a:lnTo>
                    <a:pt x="156" y="3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3" name="Freeform 384"/>
            <p:cNvSpPr>
              <a:spLocks/>
            </p:cNvSpPr>
            <p:nvPr/>
          </p:nvSpPr>
          <p:spPr bwMode="auto">
            <a:xfrm>
              <a:off x="2953" y="3194"/>
              <a:ext cx="178" cy="178"/>
            </a:xfrm>
            <a:custGeom>
              <a:avLst/>
              <a:gdLst>
                <a:gd name="T0" fmla="*/ 444 w 889"/>
                <a:gd name="T1" fmla="*/ 0 h 892"/>
                <a:gd name="T2" fmla="*/ 500 w 889"/>
                <a:gd name="T3" fmla="*/ 4 h 892"/>
                <a:gd name="T4" fmla="*/ 554 w 889"/>
                <a:gd name="T5" fmla="*/ 13 h 892"/>
                <a:gd name="T6" fmla="*/ 605 w 889"/>
                <a:gd name="T7" fmla="*/ 30 h 892"/>
                <a:gd name="T8" fmla="*/ 654 w 889"/>
                <a:gd name="T9" fmla="*/ 52 h 892"/>
                <a:gd name="T10" fmla="*/ 698 w 889"/>
                <a:gd name="T11" fmla="*/ 79 h 892"/>
                <a:gd name="T12" fmla="*/ 739 w 889"/>
                <a:gd name="T13" fmla="*/ 112 h 892"/>
                <a:gd name="T14" fmla="*/ 776 w 889"/>
                <a:gd name="T15" fmla="*/ 149 h 892"/>
                <a:gd name="T16" fmla="*/ 810 w 889"/>
                <a:gd name="T17" fmla="*/ 191 h 892"/>
                <a:gd name="T18" fmla="*/ 838 w 889"/>
                <a:gd name="T19" fmla="*/ 236 h 892"/>
                <a:gd name="T20" fmla="*/ 859 w 889"/>
                <a:gd name="T21" fmla="*/ 284 h 892"/>
                <a:gd name="T22" fmla="*/ 876 w 889"/>
                <a:gd name="T23" fmla="*/ 336 h 892"/>
                <a:gd name="T24" fmla="*/ 886 w 889"/>
                <a:gd name="T25" fmla="*/ 390 h 892"/>
                <a:gd name="T26" fmla="*/ 889 w 889"/>
                <a:gd name="T27" fmla="*/ 445 h 892"/>
                <a:gd name="T28" fmla="*/ 886 w 889"/>
                <a:gd name="T29" fmla="*/ 502 h 892"/>
                <a:gd name="T30" fmla="*/ 876 w 889"/>
                <a:gd name="T31" fmla="*/ 556 h 892"/>
                <a:gd name="T32" fmla="*/ 859 w 889"/>
                <a:gd name="T33" fmla="*/ 607 h 892"/>
                <a:gd name="T34" fmla="*/ 838 w 889"/>
                <a:gd name="T35" fmla="*/ 656 h 892"/>
                <a:gd name="T36" fmla="*/ 810 w 889"/>
                <a:gd name="T37" fmla="*/ 700 h 892"/>
                <a:gd name="T38" fmla="*/ 776 w 889"/>
                <a:gd name="T39" fmla="*/ 742 h 892"/>
                <a:gd name="T40" fmla="*/ 739 w 889"/>
                <a:gd name="T41" fmla="*/ 779 h 892"/>
                <a:gd name="T42" fmla="*/ 698 w 889"/>
                <a:gd name="T43" fmla="*/ 812 h 892"/>
                <a:gd name="T44" fmla="*/ 654 w 889"/>
                <a:gd name="T45" fmla="*/ 840 h 892"/>
                <a:gd name="T46" fmla="*/ 605 w 889"/>
                <a:gd name="T47" fmla="*/ 862 h 892"/>
                <a:gd name="T48" fmla="*/ 554 w 889"/>
                <a:gd name="T49" fmla="*/ 878 h 892"/>
                <a:gd name="T50" fmla="*/ 500 w 889"/>
                <a:gd name="T51" fmla="*/ 888 h 892"/>
                <a:gd name="T52" fmla="*/ 444 w 889"/>
                <a:gd name="T53" fmla="*/ 892 h 892"/>
                <a:gd name="T54" fmla="*/ 389 w 889"/>
                <a:gd name="T55" fmla="*/ 888 h 892"/>
                <a:gd name="T56" fmla="*/ 335 w 889"/>
                <a:gd name="T57" fmla="*/ 878 h 892"/>
                <a:gd name="T58" fmla="*/ 283 w 889"/>
                <a:gd name="T59" fmla="*/ 862 h 892"/>
                <a:gd name="T60" fmla="*/ 235 w 889"/>
                <a:gd name="T61" fmla="*/ 840 h 892"/>
                <a:gd name="T62" fmla="*/ 191 w 889"/>
                <a:gd name="T63" fmla="*/ 812 h 892"/>
                <a:gd name="T64" fmla="*/ 149 w 889"/>
                <a:gd name="T65" fmla="*/ 779 h 892"/>
                <a:gd name="T66" fmla="*/ 111 w 889"/>
                <a:gd name="T67" fmla="*/ 742 h 892"/>
                <a:gd name="T68" fmla="*/ 79 w 889"/>
                <a:gd name="T69" fmla="*/ 700 h 892"/>
                <a:gd name="T70" fmla="*/ 51 w 889"/>
                <a:gd name="T71" fmla="*/ 656 h 892"/>
                <a:gd name="T72" fmla="*/ 30 w 889"/>
                <a:gd name="T73" fmla="*/ 607 h 892"/>
                <a:gd name="T74" fmla="*/ 13 w 889"/>
                <a:gd name="T75" fmla="*/ 556 h 892"/>
                <a:gd name="T76" fmla="*/ 3 w 889"/>
                <a:gd name="T77" fmla="*/ 502 h 892"/>
                <a:gd name="T78" fmla="*/ 0 w 889"/>
                <a:gd name="T79" fmla="*/ 445 h 892"/>
                <a:gd name="T80" fmla="*/ 3 w 889"/>
                <a:gd name="T81" fmla="*/ 390 h 892"/>
                <a:gd name="T82" fmla="*/ 13 w 889"/>
                <a:gd name="T83" fmla="*/ 336 h 892"/>
                <a:gd name="T84" fmla="*/ 30 w 889"/>
                <a:gd name="T85" fmla="*/ 284 h 892"/>
                <a:gd name="T86" fmla="*/ 51 w 889"/>
                <a:gd name="T87" fmla="*/ 236 h 892"/>
                <a:gd name="T88" fmla="*/ 79 w 889"/>
                <a:gd name="T89" fmla="*/ 191 h 892"/>
                <a:gd name="T90" fmla="*/ 111 w 889"/>
                <a:gd name="T91" fmla="*/ 149 h 892"/>
                <a:gd name="T92" fmla="*/ 149 w 889"/>
                <a:gd name="T93" fmla="*/ 112 h 892"/>
                <a:gd name="T94" fmla="*/ 191 w 889"/>
                <a:gd name="T95" fmla="*/ 79 h 892"/>
                <a:gd name="T96" fmla="*/ 235 w 889"/>
                <a:gd name="T97" fmla="*/ 52 h 892"/>
                <a:gd name="T98" fmla="*/ 283 w 889"/>
                <a:gd name="T99" fmla="*/ 30 h 892"/>
                <a:gd name="T100" fmla="*/ 335 w 889"/>
                <a:gd name="T101" fmla="*/ 13 h 892"/>
                <a:gd name="T102" fmla="*/ 389 w 889"/>
                <a:gd name="T103" fmla="*/ 4 h 892"/>
                <a:gd name="T104" fmla="*/ 444 w 889"/>
                <a:gd name="T105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892">
                  <a:moveTo>
                    <a:pt x="444" y="0"/>
                  </a:moveTo>
                  <a:lnTo>
                    <a:pt x="500" y="4"/>
                  </a:lnTo>
                  <a:lnTo>
                    <a:pt x="554" y="13"/>
                  </a:lnTo>
                  <a:lnTo>
                    <a:pt x="605" y="30"/>
                  </a:lnTo>
                  <a:lnTo>
                    <a:pt x="654" y="52"/>
                  </a:lnTo>
                  <a:lnTo>
                    <a:pt x="698" y="79"/>
                  </a:lnTo>
                  <a:lnTo>
                    <a:pt x="739" y="112"/>
                  </a:lnTo>
                  <a:lnTo>
                    <a:pt x="776" y="149"/>
                  </a:lnTo>
                  <a:lnTo>
                    <a:pt x="810" y="191"/>
                  </a:lnTo>
                  <a:lnTo>
                    <a:pt x="838" y="236"/>
                  </a:lnTo>
                  <a:lnTo>
                    <a:pt x="859" y="284"/>
                  </a:lnTo>
                  <a:lnTo>
                    <a:pt x="876" y="336"/>
                  </a:lnTo>
                  <a:lnTo>
                    <a:pt x="886" y="390"/>
                  </a:lnTo>
                  <a:lnTo>
                    <a:pt x="889" y="445"/>
                  </a:lnTo>
                  <a:lnTo>
                    <a:pt x="886" y="502"/>
                  </a:lnTo>
                  <a:lnTo>
                    <a:pt x="876" y="556"/>
                  </a:lnTo>
                  <a:lnTo>
                    <a:pt x="859" y="607"/>
                  </a:lnTo>
                  <a:lnTo>
                    <a:pt x="838" y="656"/>
                  </a:lnTo>
                  <a:lnTo>
                    <a:pt x="810" y="700"/>
                  </a:lnTo>
                  <a:lnTo>
                    <a:pt x="776" y="742"/>
                  </a:lnTo>
                  <a:lnTo>
                    <a:pt x="739" y="779"/>
                  </a:lnTo>
                  <a:lnTo>
                    <a:pt x="698" y="812"/>
                  </a:lnTo>
                  <a:lnTo>
                    <a:pt x="654" y="840"/>
                  </a:lnTo>
                  <a:lnTo>
                    <a:pt x="605" y="862"/>
                  </a:lnTo>
                  <a:lnTo>
                    <a:pt x="554" y="878"/>
                  </a:lnTo>
                  <a:lnTo>
                    <a:pt x="500" y="888"/>
                  </a:lnTo>
                  <a:lnTo>
                    <a:pt x="444" y="892"/>
                  </a:lnTo>
                  <a:lnTo>
                    <a:pt x="389" y="888"/>
                  </a:lnTo>
                  <a:lnTo>
                    <a:pt x="335" y="878"/>
                  </a:lnTo>
                  <a:lnTo>
                    <a:pt x="283" y="862"/>
                  </a:lnTo>
                  <a:lnTo>
                    <a:pt x="235" y="840"/>
                  </a:lnTo>
                  <a:lnTo>
                    <a:pt x="191" y="812"/>
                  </a:lnTo>
                  <a:lnTo>
                    <a:pt x="149" y="779"/>
                  </a:lnTo>
                  <a:lnTo>
                    <a:pt x="111" y="742"/>
                  </a:lnTo>
                  <a:lnTo>
                    <a:pt x="79" y="700"/>
                  </a:lnTo>
                  <a:lnTo>
                    <a:pt x="51" y="656"/>
                  </a:lnTo>
                  <a:lnTo>
                    <a:pt x="30" y="607"/>
                  </a:lnTo>
                  <a:lnTo>
                    <a:pt x="13" y="556"/>
                  </a:lnTo>
                  <a:lnTo>
                    <a:pt x="3" y="502"/>
                  </a:lnTo>
                  <a:lnTo>
                    <a:pt x="0" y="445"/>
                  </a:lnTo>
                  <a:lnTo>
                    <a:pt x="3" y="390"/>
                  </a:lnTo>
                  <a:lnTo>
                    <a:pt x="13" y="336"/>
                  </a:lnTo>
                  <a:lnTo>
                    <a:pt x="30" y="284"/>
                  </a:lnTo>
                  <a:lnTo>
                    <a:pt x="51" y="236"/>
                  </a:lnTo>
                  <a:lnTo>
                    <a:pt x="79" y="191"/>
                  </a:lnTo>
                  <a:lnTo>
                    <a:pt x="111" y="149"/>
                  </a:lnTo>
                  <a:lnTo>
                    <a:pt x="149" y="112"/>
                  </a:lnTo>
                  <a:lnTo>
                    <a:pt x="191" y="79"/>
                  </a:lnTo>
                  <a:lnTo>
                    <a:pt x="235" y="52"/>
                  </a:lnTo>
                  <a:lnTo>
                    <a:pt x="283" y="30"/>
                  </a:lnTo>
                  <a:lnTo>
                    <a:pt x="335" y="13"/>
                  </a:lnTo>
                  <a:lnTo>
                    <a:pt x="389" y="4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045604" y="378126"/>
            <a:ext cx="212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регион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140" y="152636"/>
            <a:ext cx="1607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&gt;70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3992" y="385582"/>
            <a:ext cx="167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Всего: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2FF7E0-E291-47D5-8FCD-C2E32C6A7A4F}"/>
              </a:ext>
            </a:extLst>
          </p:cNvPr>
          <p:cNvSpPr txBox="1"/>
          <p:nvPr/>
        </p:nvSpPr>
        <p:spPr>
          <a:xfrm>
            <a:off x="10848528" y="5661248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млн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USD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761B55-9635-4062-ABFB-5D47D9C119D1}"/>
              </a:ext>
            </a:extLst>
          </p:cNvPr>
          <p:cNvSpPr txBox="1"/>
          <p:nvPr/>
        </p:nvSpPr>
        <p:spPr>
          <a:xfrm>
            <a:off x="4014583" y="1088740"/>
            <a:ext cx="223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Области РФ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39515-C708-4C17-A850-0916688CA84E}"/>
              </a:ext>
            </a:extLst>
          </p:cNvPr>
          <p:cNvSpPr txBox="1"/>
          <p:nvPr/>
        </p:nvSpPr>
        <p:spPr>
          <a:xfrm>
            <a:off x="4187788" y="6008225"/>
            <a:ext cx="2016224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Пензенская</a:t>
            </a:r>
          </a:p>
        </p:txBody>
      </p:sp>
    </p:spTree>
    <p:extLst>
      <p:ext uri="{BB962C8B-B14F-4D97-AF65-F5344CB8AC3E}">
        <p14:creationId xmlns:p14="http://schemas.microsoft.com/office/powerpoint/2010/main" val="183764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5804227" y="4498835"/>
            <a:ext cx="3142712" cy="1323439"/>
            <a:chOff x="7005706" y="2161788"/>
            <a:chExt cx="3142712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7005706" y="2161788"/>
              <a:ext cx="12859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1470" y="2418918"/>
              <a:ext cx="2436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компаний</a:t>
              </a:r>
            </a:p>
          </p:txBody>
        </p:sp>
      </p:grp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56761" y="2689968"/>
            <a:ext cx="2864478" cy="1325563"/>
          </a:xfrm>
        </p:spPr>
        <p:txBody>
          <a:bodyPr>
            <a:noAutofit/>
          </a:bodyPr>
          <a:lstStyle/>
          <a:p>
            <a:pPr algn="l"/>
            <a:br>
              <a:rPr lang="ru-RU" sz="3600" b="1" dirty="0">
                <a:sym typeface="Roboto" pitchFamily="2" charset="0"/>
              </a:rPr>
            </a:br>
            <a:r>
              <a:rPr lang="ru-RU" sz="3600" b="1" dirty="0">
                <a:sym typeface="Roboto" pitchFamily="2" charset="0"/>
              </a:rPr>
              <a:t>Пензенская </a:t>
            </a:r>
            <a:br>
              <a:rPr lang="ru-RU" sz="3600" b="1" dirty="0">
                <a:sym typeface="Roboto" pitchFamily="2" charset="0"/>
              </a:rPr>
            </a:br>
            <a:r>
              <a:rPr lang="ru-RU" sz="3600" b="1" dirty="0">
                <a:sym typeface="Roboto" pitchFamily="2" charset="0"/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9" y="1700808"/>
            <a:ext cx="1134257" cy="1486822"/>
          </a:xfrm>
          <a:prstGeom prst="rect">
            <a:avLst/>
          </a:prstGeom>
        </p:spPr>
      </p:pic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 txBox="1">
            <a:spLocks/>
          </p:cNvSpPr>
          <p:nvPr/>
        </p:nvSpPr>
        <p:spPr>
          <a:xfrm>
            <a:off x="3187111" y="932055"/>
            <a:ext cx="4464496" cy="37651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544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ЭКСПОРТ</a:t>
            </a:r>
          </a:p>
          <a:p>
            <a:pPr marL="0" marR="0" lvl="0" indent="0" algn="ctr" defTabSz="829544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j-cs"/>
            </a:endParaRPr>
          </a:p>
          <a:p>
            <a:pPr marL="539750" lvl="1" indent="-271463">
              <a:spcBef>
                <a:spcPts val="800"/>
              </a:spcBef>
              <a:buClr>
                <a:srgbClr val="64994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cs typeface="+mj-cs"/>
              </a:rPr>
              <a:t>молокопродукты</a:t>
            </a:r>
          </a:p>
          <a:p>
            <a:pPr marL="268287" lvl="1">
              <a:spcBef>
                <a:spcPts val="800"/>
              </a:spcBef>
              <a:buClr>
                <a:srgbClr val="649941"/>
              </a:buClr>
              <a:buSzPct val="120000"/>
              <a:defRPr/>
            </a:pPr>
            <a:endParaRPr lang="ru-RU" dirty="0">
              <a:solidFill>
                <a:prstClr val="black"/>
              </a:solidFill>
              <a:cs typeface="+mj-cs"/>
            </a:endParaRPr>
          </a:p>
          <a:p>
            <a:pPr marL="539750" lvl="1" indent="-271463">
              <a:spcBef>
                <a:spcPts val="800"/>
              </a:spcBef>
              <a:buClr>
                <a:srgbClr val="64994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cs typeface="+mj-cs"/>
              </a:rPr>
              <a:t>древесные плиты</a:t>
            </a:r>
          </a:p>
          <a:p>
            <a:pPr marL="268287" lvl="1">
              <a:spcBef>
                <a:spcPts val="800"/>
              </a:spcBef>
              <a:buClr>
                <a:srgbClr val="649941"/>
              </a:buClr>
              <a:buSzPct val="120000"/>
              <a:defRPr/>
            </a:pPr>
            <a:endParaRPr lang="ru-RU" dirty="0">
              <a:solidFill>
                <a:prstClr val="black"/>
              </a:solidFill>
              <a:cs typeface="+mj-cs"/>
            </a:endParaRPr>
          </a:p>
          <a:p>
            <a:pPr marL="539750" lvl="1" indent="-271463">
              <a:spcBef>
                <a:spcPts val="800"/>
              </a:spcBef>
              <a:buClr>
                <a:srgbClr val="64994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cs typeface="+mj-cs"/>
              </a:rPr>
              <a:t>продукция химии </a:t>
            </a:r>
            <a:br>
              <a:rPr lang="ru-RU" dirty="0">
                <a:solidFill>
                  <a:prstClr val="black"/>
                </a:solidFill>
                <a:cs typeface="+mj-cs"/>
              </a:rPr>
            </a:br>
            <a:r>
              <a:rPr lang="ru-RU" dirty="0">
                <a:solidFill>
                  <a:prstClr val="black"/>
                </a:solidFill>
                <a:cs typeface="+mj-cs"/>
              </a:rPr>
              <a:t>и нефтехимии</a:t>
            </a:r>
          </a:p>
          <a:p>
            <a:pPr marL="539750" lvl="1" indent="-271463">
              <a:lnSpc>
                <a:spcPts val="2000"/>
              </a:lnSpc>
              <a:spcBef>
                <a:spcPts val="800"/>
              </a:spcBef>
              <a:buClr>
                <a:srgbClr val="64994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C62ABD80-4BAC-4AA0-972A-30C0B627D475}"/>
              </a:ext>
            </a:extLst>
          </p:cNvPr>
          <p:cNvSpPr/>
          <p:nvPr/>
        </p:nvSpPr>
        <p:spPr>
          <a:xfrm>
            <a:off x="947428" y="4906712"/>
            <a:ext cx="648072" cy="5712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546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9095" y="5733256"/>
            <a:ext cx="3127844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Сделки еще </a:t>
            </a:r>
          </a:p>
          <a:p>
            <a:pPr marL="0" marR="0" lvl="0" indent="0" algn="l" defTabSz="1219137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не совершались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CD27001-0ADA-41CC-8A08-A9C60D1DF156}"/>
              </a:ext>
            </a:extLst>
          </p:cNvPr>
          <p:cNvSpPr txBox="1">
            <a:spLocks/>
          </p:cNvSpPr>
          <p:nvPr/>
        </p:nvSpPr>
        <p:spPr>
          <a:xfrm>
            <a:off x="7536160" y="923498"/>
            <a:ext cx="4284476" cy="42370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 Unicode MS"/>
                <a:cs typeface="+mj-cs"/>
              </a:rPr>
              <a:t>ИМПОРТ</a:t>
            </a:r>
          </a:p>
          <a:p>
            <a:pPr marL="0" marR="0" lvl="0" indent="0" algn="ctr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 Unicode MS"/>
              <a:cs typeface="+mj-cs"/>
            </a:endParaRPr>
          </a:p>
          <a:p>
            <a:pPr marL="539750" lvl="1" indent="-271463" defTabSz="829544">
              <a:spcBef>
                <a:spcPts val="800"/>
              </a:spcBef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cs typeface="+mj-cs"/>
              </a:rPr>
              <a:t>кормовые добавки</a:t>
            </a:r>
          </a:p>
          <a:p>
            <a:pPr marL="268287" lvl="1" defTabSz="829544">
              <a:spcBef>
                <a:spcPts val="800"/>
              </a:spcBef>
              <a:buClr>
                <a:srgbClr val="0070C0"/>
              </a:buClr>
              <a:buSzPct val="120000"/>
              <a:defRPr/>
            </a:pPr>
            <a:r>
              <a:rPr lang="ru-RU" dirty="0">
                <a:solidFill>
                  <a:prstClr val="black"/>
                </a:solidFill>
                <a:cs typeface="+mj-cs"/>
              </a:rPr>
              <a:t> </a:t>
            </a:r>
          </a:p>
          <a:p>
            <a:pPr marL="539750" lvl="1" indent="-271463" defTabSz="829544">
              <a:spcBef>
                <a:spcPts val="800"/>
              </a:spcBef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</a:rPr>
              <a:t>шроты, жмыхи, зерно </a:t>
            </a:r>
          </a:p>
          <a:p>
            <a:pPr marL="268287" lvl="1" defTabSz="829544">
              <a:spcBef>
                <a:spcPts val="800"/>
              </a:spcBef>
              <a:buClr>
                <a:srgbClr val="0070C0"/>
              </a:buClr>
              <a:buSzPct val="120000"/>
              <a:defRPr/>
            </a:pPr>
            <a:endParaRPr lang="ru-RU" dirty="0">
              <a:solidFill>
                <a:prstClr val="black"/>
              </a:solidFill>
              <a:cs typeface="+mj-cs"/>
            </a:endParaRPr>
          </a:p>
          <a:p>
            <a:pPr marL="539750" lvl="1" indent="-271463" defTabSz="829544">
              <a:spcBef>
                <a:spcPts val="800"/>
              </a:spcBef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cs typeface="+mj-cs"/>
              </a:rPr>
              <a:t>растительные масла, </a:t>
            </a:r>
            <a:br>
              <a:rPr lang="ru-RU" dirty="0">
                <a:solidFill>
                  <a:prstClr val="black"/>
                </a:solidFill>
                <a:cs typeface="+mj-cs"/>
              </a:rPr>
            </a:br>
            <a:r>
              <a:rPr lang="ru-RU" dirty="0">
                <a:solidFill>
                  <a:prstClr val="black"/>
                </a:solidFill>
                <a:cs typeface="+mj-cs"/>
              </a:rPr>
              <a:t>семена масличных </a:t>
            </a:r>
          </a:p>
          <a:p>
            <a:pPr marL="268287" lvl="1" defTabSz="829544">
              <a:spcBef>
                <a:spcPts val="800"/>
              </a:spcBef>
              <a:buClr>
                <a:srgbClr val="0070C0"/>
              </a:buClr>
              <a:buSzPct val="120000"/>
              <a:defRPr/>
            </a:pPr>
            <a:endParaRPr lang="ru-RU" dirty="0">
              <a:solidFill>
                <a:prstClr val="black"/>
              </a:solidFill>
              <a:cs typeface="+mj-cs"/>
            </a:endParaRPr>
          </a:p>
          <a:p>
            <a:pPr marR="0" lvl="0" algn="l" defTabSz="829544" rtl="0" eaLnBrk="1" fontAlgn="auto" latinLnBrk="1" hangingPunct="1">
              <a:lnSpc>
                <a:spcPts val="2000"/>
              </a:lnSpc>
              <a:spcBef>
                <a:spcPts val="800"/>
              </a:spcBef>
              <a:spcAft>
                <a:spcPts val="0"/>
              </a:spcAft>
              <a:buClr>
                <a:srgbClr val="649941"/>
              </a:buClr>
              <a:buSzPct val="120000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4BB9E09-F082-4C88-ABCC-3B4D2B0CF580}"/>
              </a:ext>
            </a:extLst>
          </p:cNvPr>
          <p:cNvCxnSpPr/>
          <p:nvPr/>
        </p:nvCxnSpPr>
        <p:spPr>
          <a:xfrm>
            <a:off x="5519936" y="4755965"/>
            <a:ext cx="0" cy="1764196"/>
          </a:xfrm>
          <a:prstGeom prst="line">
            <a:avLst/>
          </a:prstGeom>
          <a:ln w="79375">
            <a:solidFill>
              <a:srgbClr val="A4D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5127429" y="107898"/>
            <a:ext cx="449630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typeface="Roboto" pitchFamily="2" charset="0"/>
              </a:rPr>
              <a:t>Перспективные товары</a:t>
            </a:r>
          </a:p>
          <a:p>
            <a:pPr marL="0" marR="0" lvl="0" indent="0" algn="l" defTabSz="829544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6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A56BA2B-628A-440E-B140-E5DD4D1C328F}"/>
              </a:ext>
            </a:extLst>
          </p:cNvPr>
          <p:cNvSpPr txBox="1"/>
          <p:nvPr/>
        </p:nvSpPr>
        <p:spPr>
          <a:xfrm>
            <a:off x="4186852" y="29839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spcBef>
                <a:spcPct val="0"/>
              </a:spcBef>
            </a:pPr>
            <a:r>
              <a:rPr lang="ru-RU" sz="3600" b="1" dirty="0">
                <a:latin typeface="+mj-lt"/>
                <a:ea typeface="+mj-ea"/>
                <a:cs typeface="+mj-cs"/>
                <a:sym typeface="Roboto" pitchFamily="2" charset="0"/>
              </a:rPr>
              <a:t>Транзитные сделки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64" y="3104964"/>
            <a:ext cx="2124236" cy="212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лево 9"/>
          <p:cNvSpPr/>
          <p:nvPr/>
        </p:nvSpPr>
        <p:spPr>
          <a:xfrm rot="739295">
            <a:off x="2906638" y="3374984"/>
            <a:ext cx="1969772" cy="25202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687255" y="3901896"/>
            <a:ext cx="1193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Россия</a:t>
            </a:r>
          </a:p>
        </p:txBody>
      </p:sp>
      <p:sp>
        <p:nvSpPr>
          <p:cNvPr id="19" name="Стрелка влево 18"/>
          <p:cNvSpPr/>
          <p:nvPr/>
        </p:nvSpPr>
        <p:spPr>
          <a:xfrm>
            <a:off x="1678698" y="3900616"/>
            <a:ext cx="3137079" cy="25202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21059334">
            <a:off x="3025356" y="4478103"/>
            <a:ext cx="1858897" cy="25202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0891F11-36FD-42C1-8072-05193DDF668C}"/>
              </a:ext>
            </a:extLst>
          </p:cNvPr>
          <p:cNvGrpSpPr/>
          <p:nvPr/>
        </p:nvGrpSpPr>
        <p:grpSpPr>
          <a:xfrm>
            <a:off x="884894" y="1454502"/>
            <a:ext cx="1127613" cy="1146406"/>
            <a:chOff x="991351" y="1267367"/>
            <a:chExt cx="1127613" cy="114640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F846211-B70E-43E1-801C-5D63CDCE2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351" y="1267367"/>
              <a:ext cx="1127613" cy="11464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1042452" y="1633020"/>
              <a:ext cx="1025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Латвия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1D025D0-91A2-4677-BE67-D547DE42B1F4}"/>
              </a:ext>
            </a:extLst>
          </p:cNvPr>
          <p:cNvGrpSpPr/>
          <p:nvPr/>
        </p:nvGrpSpPr>
        <p:grpSpPr>
          <a:xfrm>
            <a:off x="1721479" y="2642634"/>
            <a:ext cx="1127612" cy="1146406"/>
            <a:chOff x="572911" y="2322552"/>
            <a:chExt cx="1127612" cy="114640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79E33EC-B96F-4A0D-BBA7-A147E065B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11" y="2322552"/>
              <a:ext cx="1127612" cy="11464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692364" y="2675250"/>
              <a:ext cx="8887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Литва</a:t>
              </a:r>
            </a:p>
          </p:txBody>
        </p:sp>
      </p:grpSp>
      <p:sp>
        <p:nvSpPr>
          <p:cNvPr id="23" name="Стрелка влево 22"/>
          <p:cNvSpPr/>
          <p:nvPr/>
        </p:nvSpPr>
        <p:spPr>
          <a:xfrm rot="20553392">
            <a:off x="1736228" y="5373276"/>
            <a:ext cx="3351703" cy="25202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F0784C89-808E-43E0-BF94-186165A54487}"/>
              </a:ext>
            </a:extLst>
          </p:cNvPr>
          <p:cNvGrpSpPr/>
          <p:nvPr/>
        </p:nvGrpSpPr>
        <p:grpSpPr>
          <a:xfrm>
            <a:off x="512893" y="5301208"/>
            <a:ext cx="1181565" cy="1186911"/>
            <a:chOff x="304831" y="5454904"/>
            <a:chExt cx="1181565" cy="118691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24F5905-D90F-465D-9E3B-976E66DAB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42" y="5454904"/>
              <a:ext cx="1167454" cy="11869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304831" y="5808325"/>
              <a:ext cx="1177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</a:rPr>
                <a:t>Эстония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320CF44-8E48-42FE-AC15-4F25199CD8D8}"/>
              </a:ext>
            </a:extLst>
          </p:cNvPr>
          <p:cNvGrpSpPr/>
          <p:nvPr/>
        </p:nvGrpSpPr>
        <p:grpSpPr>
          <a:xfrm>
            <a:off x="294036" y="3440263"/>
            <a:ext cx="1173314" cy="1192869"/>
            <a:chOff x="227348" y="3356273"/>
            <a:chExt cx="1173314" cy="119286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536A6DD-8F04-48D1-9F3A-D277C820C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48" y="3356273"/>
              <a:ext cx="1173314" cy="11928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245996" y="3627028"/>
              <a:ext cx="1136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/>
                <a:t>Польша</a:t>
              </a:r>
            </a:p>
          </p:txBody>
        </p:sp>
      </p:grpSp>
      <p:sp>
        <p:nvSpPr>
          <p:cNvPr id="26" name="Стрелка влево 25"/>
          <p:cNvSpPr/>
          <p:nvPr/>
        </p:nvSpPr>
        <p:spPr>
          <a:xfrm rot="1384100">
            <a:off x="2040220" y="2584196"/>
            <a:ext cx="3081040" cy="25202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A76C339-312A-4905-9C3C-547E619B6F26}"/>
              </a:ext>
            </a:extLst>
          </p:cNvPr>
          <p:cNvGrpSpPr/>
          <p:nvPr/>
        </p:nvGrpSpPr>
        <p:grpSpPr>
          <a:xfrm>
            <a:off x="1721479" y="4308536"/>
            <a:ext cx="1167454" cy="1167454"/>
            <a:chOff x="332142" y="4511417"/>
            <a:chExt cx="1167454" cy="116745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7FDDB2D-8C44-4973-8F74-1CC287DC0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42" y="4511417"/>
              <a:ext cx="1167454" cy="11674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402780" y="4887955"/>
              <a:ext cx="10261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</a:rPr>
                <a:t>Россия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351112" y="1287680"/>
            <a:ext cx="899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>
                <a:solidFill>
                  <a:schemeClr val="accent1"/>
                </a:solidFill>
              </a:rPr>
              <a:t>7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983404" y="1324908"/>
            <a:ext cx="116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3"/>
                </a:solidFill>
                <a:sym typeface="Roboto" pitchFamily="2" charset="0"/>
              </a:rPr>
              <a:t>млн </a:t>
            </a:r>
            <a:br>
              <a:rPr lang="ru-RU" sz="3600" dirty="0">
                <a:solidFill>
                  <a:schemeClr val="accent3"/>
                </a:solidFill>
                <a:sym typeface="Roboto" pitchFamily="2" charset="0"/>
              </a:rPr>
            </a:br>
            <a:r>
              <a:rPr lang="en-US" sz="3600" dirty="0">
                <a:solidFill>
                  <a:schemeClr val="accent3"/>
                </a:solidFill>
                <a:sym typeface="Roboto" pitchFamily="2" charset="0"/>
              </a:rPr>
              <a:t>USD</a:t>
            </a:r>
            <a:endParaRPr lang="ru-RU" sz="3600" dirty="0">
              <a:solidFill>
                <a:schemeClr val="accent3"/>
              </a:solidFill>
              <a:sym typeface="Roboto" pitchFamily="2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6B8F2554-2751-43C5-B62C-B6128CACEF81}"/>
              </a:ext>
            </a:extLst>
          </p:cNvPr>
          <p:cNvGrpSpPr/>
          <p:nvPr/>
        </p:nvGrpSpPr>
        <p:grpSpPr>
          <a:xfrm>
            <a:off x="9969807" y="112306"/>
            <a:ext cx="1972015" cy="1504513"/>
            <a:chOff x="8005782" y="1266426"/>
            <a:chExt cx="1972015" cy="1504513"/>
          </a:xfrm>
        </p:grpSpPr>
        <p:sp>
          <p:nvSpPr>
            <p:cNvPr id="28" name="TextBox 27"/>
            <p:cNvSpPr txBox="1"/>
            <p:nvPr/>
          </p:nvSpPr>
          <p:spPr>
            <a:xfrm>
              <a:off x="8005782" y="1266426"/>
              <a:ext cx="1972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 err="1">
                  <a:solidFill>
                    <a:srgbClr val="649941"/>
                  </a:solidFill>
                </a:rPr>
                <a:t>Лесопродукция</a:t>
              </a:r>
              <a:endParaRPr lang="ru-RU" sz="1800" b="1" dirty="0">
                <a:solidFill>
                  <a:srgbClr val="649941"/>
                </a:solidFill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7201A13-1279-42B2-A42D-B8C5110EA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484" y="1619262"/>
              <a:ext cx="1728192" cy="115167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20DED18-81C6-45A1-B68F-A0538A9A116A}"/>
              </a:ext>
            </a:extLst>
          </p:cNvPr>
          <p:cNvGrpSpPr/>
          <p:nvPr/>
        </p:nvGrpSpPr>
        <p:grpSpPr>
          <a:xfrm>
            <a:off x="9863703" y="1714878"/>
            <a:ext cx="2183803" cy="1503051"/>
            <a:chOff x="9786234" y="2650101"/>
            <a:chExt cx="2183803" cy="1503051"/>
          </a:xfrm>
        </p:grpSpPr>
        <p:sp>
          <p:nvSpPr>
            <p:cNvPr id="29" name="TextBox 28"/>
            <p:cNvSpPr txBox="1"/>
            <p:nvPr/>
          </p:nvSpPr>
          <p:spPr>
            <a:xfrm>
              <a:off x="9786234" y="2650101"/>
              <a:ext cx="2183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>
                  <a:solidFill>
                    <a:srgbClr val="649941"/>
                  </a:solidFill>
                </a:rPr>
                <a:t>Стройматериалы</a:t>
              </a: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6266760-A3C6-4B8C-8069-52A4C22B8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4631" y="3001474"/>
              <a:ext cx="1730501" cy="115167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3528A20-077C-4EC0-8DF0-DE779DD6B0F9}"/>
              </a:ext>
            </a:extLst>
          </p:cNvPr>
          <p:cNvGrpSpPr/>
          <p:nvPr/>
        </p:nvGrpSpPr>
        <p:grpSpPr>
          <a:xfrm>
            <a:off x="9895721" y="3315988"/>
            <a:ext cx="2046101" cy="1673018"/>
            <a:chOff x="9957042" y="4342564"/>
            <a:chExt cx="2046101" cy="1673018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EA8D78B-A143-4CA1-9D12-C85189223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7189" y="4863904"/>
              <a:ext cx="1725808" cy="1151678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097F2A1-D8EA-4B51-9227-F6B2C9AA7366}"/>
                </a:ext>
              </a:extLst>
            </p:cNvPr>
            <p:cNvSpPr txBox="1"/>
            <p:nvPr/>
          </p:nvSpPr>
          <p:spPr>
            <a:xfrm>
              <a:off x="9957042" y="4342564"/>
              <a:ext cx="20461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800" b="1" dirty="0">
                  <a:solidFill>
                    <a:srgbClr val="649941"/>
                  </a:solidFill>
                </a:rPr>
                <a:t>Оборудование</a:t>
              </a:r>
              <a:r>
                <a:rPr lang="en-US" sz="1800" b="1" dirty="0">
                  <a:solidFill>
                    <a:srgbClr val="649941"/>
                  </a:solidFill>
                </a:rPr>
                <a:t> </a:t>
              </a:r>
              <a:r>
                <a:rPr lang="ru-RU" sz="1800" b="1" dirty="0">
                  <a:solidFill>
                    <a:srgbClr val="649941"/>
                  </a:solidFill>
                </a:rPr>
                <a:t>и механизмы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7472F69C-8BF2-482A-BA22-3B0BAA70F21B}"/>
              </a:ext>
            </a:extLst>
          </p:cNvPr>
          <p:cNvGrpSpPr/>
          <p:nvPr/>
        </p:nvGrpSpPr>
        <p:grpSpPr>
          <a:xfrm>
            <a:off x="7824192" y="1109071"/>
            <a:ext cx="1725149" cy="1504823"/>
            <a:chOff x="7881232" y="2046390"/>
            <a:chExt cx="1725149" cy="1504823"/>
          </a:xfrm>
        </p:grpSpPr>
        <p:sp>
          <p:nvSpPr>
            <p:cNvPr id="33" name="TextBox 32"/>
            <p:cNvSpPr txBox="1"/>
            <p:nvPr/>
          </p:nvSpPr>
          <p:spPr>
            <a:xfrm>
              <a:off x="7925120" y="2046390"/>
              <a:ext cx="1637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>
                  <a:solidFill>
                    <a:srgbClr val="649941"/>
                  </a:solidFill>
                </a:rPr>
                <a:t>Нефтехимия</a:t>
              </a: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5B818406-DDB2-4B2E-987E-D0A490A7B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232" y="2405565"/>
              <a:ext cx="1725149" cy="114564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00DAC1C-903F-4B7D-96C0-B1558A0E6465}"/>
              </a:ext>
            </a:extLst>
          </p:cNvPr>
          <p:cNvGrpSpPr/>
          <p:nvPr/>
        </p:nvGrpSpPr>
        <p:grpSpPr>
          <a:xfrm>
            <a:off x="7835853" y="2900236"/>
            <a:ext cx="1730501" cy="1486107"/>
            <a:chOff x="7823978" y="3741796"/>
            <a:chExt cx="1730501" cy="1486107"/>
          </a:xfrm>
        </p:grpSpPr>
        <p:sp>
          <p:nvSpPr>
            <p:cNvPr id="31" name="TextBox 30"/>
            <p:cNvSpPr txBox="1"/>
            <p:nvPr/>
          </p:nvSpPr>
          <p:spPr>
            <a:xfrm>
              <a:off x="8158377" y="3741796"/>
              <a:ext cx="1061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>
                  <a:solidFill>
                    <a:srgbClr val="649941"/>
                  </a:solidFill>
                </a:rPr>
                <a:t>Мебель</a:t>
              </a: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64B890A7-5D25-4AC5-9586-EF0FF5667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978" y="4082766"/>
              <a:ext cx="1730501" cy="1145137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613E20B-7C37-4EA6-AFF6-8F890F63B406}"/>
              </a:ext>
            </a:extLst>
          </p:cNvPr>
          <p:cNvGrpSpPr/>
          <p:nvPr/>
        </p:nvGrpSpPr>
        <p:grpSpPr>
          <a:xfrm>
            <a:off x="9887285" y="5087066"/>
            <a:ext cx="2054537" cy="1478466"/>
            <a:chOff x="7683499" y="5204573"/>
            <a:chExt cx="2054537" cy="1478466"/>
          </a:xfrm>
        </p:grpSpPr>
        <p:sp>
          <p:nvSpPr>
            <p:cNvPr id="32" name="TextBox 31"/>
            <p:cNvSpPr txBox="1"/>
            <p:nvPr/>
          </p:nvSpPr>
          <p:spPr>
            <a:xfrm>
              <a:off x="7683499" y="5204573"/>
              <a:ext cx="2054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>
                  <a:solidFill>
                    <a:srgbClr val="649941"/>
                  </a:solidFill>
                </a:rPr>
                <a:t>Рапсовое масло</a:t>
              </a: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9800A9D1-F700-4F3C-A886-C7A3ECC4E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784" y="5537901"/>
              <a:ext cx="1717707" cy="1145138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ED80F3E-E9E0-4308-AC32-3C0845B7A796}"/>
              </a:ext>
            </a:extLst>
          </p:cNvPr>
          <p:cNvSpPr txBox="1"/>
          <p:nvPr/>
        </p:nvSpPr>
        <p:spPr>
          <a:xfrm>
            <a:off x="7848477" y="4677340"/>
            <a:ext cx="179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649941"/>
                </a:solidFill>
              </a:rPr>
              <a:t>Сухое молоко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66AB2A-AC94-447C-B41E-4CAC7EECD6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882" y="5087066"/>
            <a:ext cx="1725682" cy="12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1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EF381A8F-4326-4321-A852-EEA3D850DB10}"/>
              </a:ext>
            </a:extLst>
          </p:cNvPr>
          <p:cNvSpPr/>
          <p:nvPr/>
        </p:nvSpPr>
        <p:spPr>
          <a:xfrm>
            <a:off x="4724401" y="920463"/>
            <a:ext cx="1932768" cy="5577886"/>
          </a:xfrm>
          <a:custGeom>
            <a:avLst/>
            <a:gdLst>
              <a:gd name="connsiteX0" fmla="*/ 0 w 1925899"/>
              <a:gd name="connsiteY0" fmla="*/ 6483927 h 6483927"/>
              <a:gd name="connsiteX1" fmla="*/ 962950 w 1925899"/>
              <a:gd name="connsiteY1" fmla="*/ 0 h 6483927"/>
              <a:gd name="connsiteX2" fmla="*/ 1925899 w 1925899"/>
              <a:gd name="connsiteY2" fmla="*/ 6483927 h 6483927"/>
              <a:gd name="connsiteX3" fmla="*/ 0 w 1925899"/>
              <a:gd name="connsiteY3" fmla="*/ 6483927 h 6483927"/>
              <a:gd name="connsiteX0" fmla="*/ 0 w 1932768"/>
              <a:gd name="connsiteY0" fmla="*/ 6534727 h 6534727"/>
              <a:gd name="connsiteX1" fmla="*/ 1932768 w 1932768"/>
              <a:gd name="connsiteY1" fmla="*/ 0 h 6534727"/>
              <a:gd name="connsiteX2" fmla="*/ 1925899 w 1932768"/>
              <a:gd name="connsiteY2" fmla="*/ 6534727 h 6534727"/>
              <a:gd name="connsiteX3" fmla="*/ 0 w 1932768"/>
              <a:gd name="connsiteY3" fmla="*/ 6534727 h 653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2768" h="6534727">
                <a:moveTo>
                  <a:pt x="0" y="6534727"/>
                </a:moveTo>
                <a:lnTo>
                  <a:pt x="1932768" y="0"/>
                </a:lnTo>
                <a:cubicBezTo>
                  <a:pt x="1930478" y="2178242"/>
                  <a:pt x="1928189" y="4356485"/>
                  <a:pt x="1925899" y="6534727"/>
                </a:cubicBezTo>
                <a:lnTo>
                  <a:pt x="0" y="65347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25BC2923-CF1E-4887-8DFA-6CA68F8CD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000" y="2564904"/>
            <a:ext cx="4312379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sym typeface="Roboto" pitchFamily="2" charset="0"/>
              </a:rPr>
              <a:t>Доступ к </a:t>
            </a:r>
            <a:endParaRPr lang="ar-EG" sz="3200" b="1" dirty="0">
              <a:latin typeface="Arial" panose="020B0604020202020204" pitchFamily="34" charset="0"/>
              <a:sym typeface="Roboto" pitchFamily="2" charset="0"/>
            </a:endParaRPr>
          </a:p>
          <a:p>
            <a:r>
              <a:rPr lang="ar-EG" sz="7200" dirty="0">
                <a:solidFill>
                  <a:schemeClr val="accent1"/>
                </a:solidFill>
                <a:sym typeface="Roboto" pitchFamily="2" charset="0"/>
              </a:rPr>
              <a:t>2</a:t>
            </a:r>
            <a:r>
              <a:rPr lang="ru-RU" sz="7200" dirty="0">
                <a:solidFill>
                  <a:schemeClr val="accent1"/>
                </a:solidFill>
                <a:sym typeface="Roboto" pitchFamily="2" charset="0"/>
              </a:rPr>
              <a:t>3</a:t>
            </a:r>
            <a:r>
              <a:rPr lang="ar-EG" sz="7200" dirty="0">
                <a:solidFill>
                  <a:schemeClr val="accent1"/>
                </a:solidFill>
                <a:sym typeface="Roboto" pitchFamily="2" charset="0"/>
              </a:rPr>
              <a:t>000 </a:t>
            </a:r>
          </a:p>
          <a:p>
            <a:pPr>
              <a:lnSpc>
                <a:spcPct val="90000"/>
              </a:lnSpc>
            </a:pPr>
            <a:r>
              <a:rPr lang="ru-RU" sz="3200" b="1" dirty="0">
                <a:latin typeface="Arial" panose="020B0604020202020204" pitchFamily="34" charset="0"/>
                <a:sym typeface="Roboto" pitchFamily="2" charset="0"/>
              </a:rPr>
              <a:t>белорусских</a:t>
            </a:r>
          </a:p>
          <a:p>
            <a:pPr>
              <a:lnSpc>
                <a:spcPct val="90000"/>
              </a:lnSpc>
            </a:pPr>
            <a:r>
              <a:rPr lang="ru-RU" sz="3200" b="1" dirty="0">
                <a:latin typeface="Arial" panose="020B0604020202020204" pitchFamily="34" charset="0"/>
                <a:sym typeface="Roboto" pitchFamily="2" charset="0"/>
              </a:rPr>
              <a:t>предприятий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B788D19-E3AF-4E38-995C-18E96E8C5B51}"/>
              </a:ext>
            </a:extLst>
          </p:cNvPr>
          <p:cNvCxnSpPr/>
          <p:nvPr/>
        </p:nvCxnSpPr>
        <p:spPr>
          <a:xfrm>
            <a:off x="6852084" y="2636912"/>
            <a:ext cx="0" cy="2448272"/>
          </a:xfrm>
          <a:prstGeom prst="line">
            <a:avLst/>
          </a:prstGeom>
          <a:ln w="4445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637477"/>
            <a:ext cx="4916434" cy="4245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56BA2B-628A-440E-B140-E5DD4D1C328F}"/>
              </a:ext>
            </a:extLst>
          </p:cNvPr>
          <p:cNvSpPr txBox="1"/>
          <p:nvPr/>
        </p:nvSpPr>
        <p:spPr>
          <a:xfrm>
            <a:off x="3863752" y="189441"/>
            <a:ext cx="738784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>
                <a:latin typeface="+mj-lt"/>
                <a:ea typeface="+mj-ea"/>
                <a:cs typeface="+mj-cs"/>
                <a:sym typeface="Roboto" pitchFamily="2" charset="0"/>
              </a:rPr>
              <a:t>Возможности для российских</a:t>
            </a:r>
            <a:br>
              <a:rPr lang="ru-RU" sz="3600" b="1" dirty="0">
                <a:latin typeface="+mj-lt"/>
                <a:ea typeface="+mj-ea"/>
                <a:cs typeface="+mj-cs"/>
                <a:sym typeface="Roboto" pitchFamily="2" charset="0"/>
              </a:rPr>
            </a:br>
            <a:r>
              <a:rPr lang="ru-RU" sz="3600" b="1" dirty="0">
                <a:latin typeface="+mj-lt"/>
                <a:ea typeface="+mj-ea"/>
                <a:cs typeface="+mj-cs"/>
                <a:sym typeface="Roboto" pitchFamily="2" charset="0"/>
              </a:rPr>
              <a:t>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171270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EF381A8F-4326-4321-A852-EEA3D850DB10}"/>
              </a:ext>
            </a:extLst>
          </p:cNvPr>
          <p:cNvSpPr/>
          <p:nvPr/>
        </p:nvSpPr>
        <p:spPr>
          <a:xfrm>
            <a:off x="5953243" y="4880745"/>
            <a:ext cx="5723377" cy="1644599"/>
          </a:xfrm>
          <a:custGeom>
            <a:avLst/>
            <a:gdLst>
              <a:gd name="connsiteX0" fmla="*/ 0 w 1925899"/>
              <a:gd name="connsiteY0" fmla="*/ 6483927 h 6483927"/>
              <a:gd name="connsiteX1" fmla="*/ 962950 w 1925899"/>
              <a:gd name="connsiteY1" fmla="*/ 0 h 6483927"/>
              <a:gd name="connsiteX2" fmla="*/ 1925899 w 1925899"/>
              <a:gd name="connsiteY2" fmla="*/ 6483927 h 6483927"/>
              <a:gd name="connsiteX3" fmla="*/ 0 w 1925899"/>
              <a:gd name="connsiteY3" fmla="*/ 6483927 h 6483927"/>
              <a:gd name="connsiteX0" fmla="*/ 0 w 1932768"/>
              <a:gd name="connsiteY0" fmla="*/ 6534727 h 6534727"/>
              <a:gd name="connsiteX1" fmla="*/ 1932768 w 1932768"/>
              <a:gd name="connsiteY1" fmla="*/ 0 h 6534727"/>
              <a:gd name="connsiteX2" fmla="*/ 1925899 w 1932768"/>
              <a:gd name="connsiteY2" fmla="*/ 6534727 h 6534727"/>
              <a:gd name="connsiteX3" fmla="*/ 0 w 1932768"/>
              <a:gd name="connsiteY3" fmla="*/ 6534727 h 653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2768" h="6534727">
                <a:moveTo>
                  <a:pt x="0" y="6534727"/>
                </a:moveTo>
                <a:lnTo>
                  <a:pt x="1932768" y="0"/>
                </a:lnTo>
                <a:cubicBezTo>
                  <a:pt x="1930478" y="2178242"/>
                  <a:pt x="1928189" y="4356485"/>
                  <a:pt x="1925899" y="6534727"/>
                </a:cubicBezTo>
                <a:lnTo>
                  <a:pt x="0" y="65347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latinLnBrk="0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sym typeface="Roboto" pitchFamily="2" charset="0"/>
              </a:rPr>
              <a:t>Выход на рынки </a:t>
            </a:r>
          </a:p>
          <a:p>
            <a:r>
              <a:rPr lang="ru-RU" sz="4400" dirty="0">
                <a:solidFill>
                  <a:schemeClr val="accent1"/>
                </a:solidFill>
                <a:sym typeface="Roboto" pitchFamily="2" charset="0"/>
              </a:rPr>
              <a:t>Евросоюза и Китая</a:t>
            </a:r>
          </a:p>
          <a:p>
            <a:pPr defTabSz="914400" latinLnBrk="0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sym typeface="Roboto" pitchFamily="2" charset="0"/>
              </a:rPr>
              <a:t>через транзитные сделки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0C2C8498-DE27-49A5-8FF7-CF4F1A75E69C}"/>
              </a:ext>
            </a:extLst>
          </p:cNvPr>
          <p:cNvSpPr txBox="1"/>
          <p:nvPr/>
        </p:nvSpPr>
        <p:spPr>
          <a:xfrm>
            <a:off x="12360" y="5049180"/>
            <a:ext cx="56153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1"/>
                </a:solidFill>
                <a:sym typeface="Roboto" pitchFamily="2" charset="0"/>
              </a:rPr>
              <a:t>&gt;</a:t>
            </a:r>
            <a:r>
              <a:rPr lang="ru-RU" sz="4800" dirty="0">
                <a:solidFill>
                  <a:schemeClr val="accent1"/>
                </a:solidFill>
                <a:sym typeface="Roboto" pitchFamily="2" charset="0"/>
              </a:rPr>
              <a:t>3 000 </a:t>
            </a:r>
            <a:r>
              <a:rPr lang="ru-RU" sz="3200" b="1" dirty="0">
                <a:latin typeface="Arial" panose="020B0604020202020204" pitchFamily="34" charset="0"/>
                <a:sym typeface="Roboto" pitchFamily="2" charset="0"/>
              </a:rPr>
              <a:t>компаний из ЕС</a:t>
            </a:r>
            <a:endParaRPr lang="ru-RU" sz="2400" b="1" dirty="0">
              <a:latin typeface="Arial" panose="020B0604020202020204" pitchFamily="34" charset="0"/>
              <a:sym typeface="Roboto" pitchFamily="2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E916B02-D576-4270-BA62-7D04EED74CB6}"/>
              </a:ext>
            </a:extLst>
          </p:cNvPr>
          <p:cNvCxnSpPr/>
          <p:nvPr/>
        </p:nvCxnSpPr>
        <p:spPr>
          <a:xfrm>
            <a:off x="5879976" y="4880745"/>
            <a:ext cx="0" cy="1754554"/>
          </a:xfrm>
          <a:prstGeom prst="line">
            <a:avLst/>
          </a:prstGeom>
          <a:ln w="4445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3899756" y="3075760"/>
            <a:ext cx="3531085" cy="508127"/>
            <a:chOff x="3729612" y="2961162"/>
            <a:chExt cx="3827362" cy="550762"/>
          </a:xfrm>
        </p:grpSpPr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D59BCDB8-78F3-4B1C-8FF9-42FC7B0CB259}"/>
                </a:ext>
              </a:extLst>
            </p:cNvPr>
            <p:cNvCxnSpPr/>
            <p:nvPr/>
          </p:nvCxnSpPr>
          <p:spPr>
            <a:xfrm>
              <a:off x="3729612" y="2961162"/>
              <a:ext cx="3827362" cy="0"/>
            </a:xfrm>
            <a:prstGeom prst="straightConnector1">
              <a:avLst/>
            </a:prstGeom>
            <a:ln w="101600">
              <a:solidFill>
                <a:srgbClr val="00339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DB200440-CB90-48F3-B364-3E630BB5012B}"/>
                </a:ext>
              </a:extLst>
            </p:cNvPr>
            <p:cNvCxnSpPr/>
            <p:nvPr/>
          </p:nvCxnSpPr>
          <p:spPr>
            <a:xfrm>
              <a:off x="3729612" y="3511924"/>
              <a:ext cx="3827362" cy="0"/>
            </a:xfrm>
            <a:prstGeom prst="straightConnector1">
              <a:avLst/>
            </a:prstGeom>
            <a:ln w="101600">
              <a:solidFill>
                <a:srgbClr val="FF240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23" y="1074033"/>
            <a:ext cx="1375018" cy="20807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96" y="1446377"/>
            <a:ext cx="3744416" cy="2785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82" y="2579554"/>
            <a:ext cx="1665079" cy="165276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B2E9777-43E0-4E4B-83FF-5A19141AA6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8" y="3285879"/>
            <a:ext cx="2043496" cy="1663821"/>
          </a:xfrm>
          <a:prstGeom prst="rect">
            <a:avLst/>
          </a:prstGeom>
        </p:spPr>
      </p:pic>
      <p:sp>
        <p:nvSpPr>
          <p:cNvPr id="41" name="TextBox 15">
            <a:extLst>
              <a:ext uri="{FF2B5EF4-FFF2-40B4-BE49-F238E27FC236}">
                <a16:creationId xmlns:a16="http://schemas.microsoft.com/office/drawing/2014/main" id="{0C2C8498-DE27-49A5-8FF7-CF4F1A75E69C}"/>
              </a:ext>
            </a:extLst>
          </p:cNvPr>
          <p:cNvSpPr txBox="1"/>
          <p:nvPr/>
        </p:nvSpPr>
        <p:spPr>
          <a:xfrm>
            <a:off x="1235460" y="5631550"/>
            <a:ext cx="49981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>
                <a:solidFill>
                  <a:schemeClr val="accent1"/>
                </a:solidFill>
                <a:sym typeface="Roboto" pitchFamily="2" charset="0"/>
              </a:rPr>
              <a:t>68</a:t>
            </a:r>
            <a:r>
              <a:rPr lang="ru-RU" sz="4000" b="1" dirty="0">
                <a:solidFill>
                  <a:schemeClr val="accent1"/>
                </a:solidFill>
                <a:sym typeface="Roboto" pitchFamily="2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sym typeface="Roboto" pitchFamily="2" charset="0"/>
              </a:rPr>
              <a:t>компаний из КНР</a:t>
            </a:r>
            <a:endParaRPr lang="ru-RU" sz="2400" b="1" dirty="0">
              <a:latin typeface="Arial" panose="020B0604020202020204" pitchFamily="34" charset="0"/>
              <a:sym typeface="Roboto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56BA2B-628A-440E-B140-E5DD4D1C328F}"/>
              </a:ext>
            </a:extLst>
          </p:cNvPr>
          <p:cNvSpPr txBox="1"/>
          <p:nvPr/>
        </p:nvSpPr>
        <p:spPr>
          <a:xfrm>
            <a:off x="3907378" y="151924"/>
            <a:ext cx="756084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>
                <a:sym typeface="Roboto" pitchFamily="2" charset="0"/>
              </a:rPr>
              <a:t>Возможности для российских</a:t>
            </a:r>
            <a:br>
              <a:rPr lang="ru-RU" sz="3600" b="1" dirty="0">
                <a:sym typeface="Roboto" pitchFamily="2" charset="0"/>
              </a:rPr>
            </a:br>
            <a:r>
              <a:rPr lang="ru-RU" sz="3600" b="1" dirty="0">
                <a:sym typeface="Roboto" pitchFamily="2" charset="0"/>
              </a:rPr>
              <a:t>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39424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C62ABD80-4BAC-4AA0-972A-30C0B627D475}"/>
              </a:ext>
            </a:extLst>
          </p:cNvPr>
          <p:cNvSpPr/>
          <p:nvPr/>
        </p:nvSpPr>
        <p:spPr>
          <a:xfrm>
            <a:off x="947428" y="4906712"/>
            <a:ext cx="648072" cy="5712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546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C94240B9-193D-4628-BF35-8896035BC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176556"/>
              </p:ext>
            </p:extLst>
          </p:nvPr>
        </p:nvGraphicFramePr>
        <p:xfrm>
          <a:off x="3353632" y="152636"/>
          <a:ext cx="8691822" cy="673592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49050019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3604907783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42715712"/>
                    </a:ext>
                  </a:extLst>
                </a:gridCol>
                <a:gridCol w="150080">
                  <a:extLst>
                    <a:ext uri="{9D8B030D-6E8A-4147-A177-3AD203B41FA5}">
                      <a16:colId xmlns:a16="http://schemas.microsoft.com/office/drawing/2014/main" val="2844685998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3552036464"/>
                    </a:ext>
                  </a:extLst>
                </a:gridCol>
                <a:gridCol w="2601082">
                  <a:extLst>
                    <a:ext uri="{9D8B030D-6E8A-4147-A177-3AD203B41FA5}">
                      <a16:colId xmlns:a16="http://schemas.microsoft.com/office/drawing/2014/main" val="565291579"/>
                    </a:ext>
                  </a:extLst>
                </a:gridCol>
              </a:tblGrid>
              <a:tr h="718074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+mn-cs"/>
                        </a:rPr>
                        <a:t>Области РФ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49941"/>
                          </a:solidFill>
                        </a:rPr>
                        <a:t>Экспорт</a:t>
                      </a:r>
                      <a:endParaRPr lang="ru-RU" sz="1600" dirty="0">
                        <a:solidFill>
                          <a:srgbClr val="64994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49941"/>
                          </a:solidFill>
                        </a:rPr>
                        <a:t>Импорт</a:t>
                      </a:r>
                      <a:endParaRPr lang="ru-RU" sz="1600" dirty="0">
                        <a:solidFill>
                          <a:srgbClr val="64994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49941"/>
                          </a:solidFill>
                        </a:rPr>
                        <a:t>Всего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49941"/>
                          </a:solidFill>
                        </a:rPr>
                        <a:t>Товарные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649941"/>
                          </a:solidFill>
                        </a:rPr>
                        <a:t>позиции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712190"/>
                  </a:ext>
                </a:extLst>
              </a:tr>
              <a:tr h="344693">
                <a:tc vMerge="1">
                  <a:txBody>
                    <a:bodyPr/>
                    <a:lstStyle/>
                    <a:p>
                      <a:pPr algn="ctr"/>
                      <a:endParaRPr kumimoji="0" lang="ru-RU" sz="2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8295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  <a:endParaRPr lang="ru-RU" sz="1600" dirty="0">
                        <a:solidFill>
                          <a:srgbClr val="64994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8295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rgbClr val="64994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675729"/>
                  </a:ext>
                </a:extLst>
              </a:tr>
              <a:tr h="1166960">
                <a:tc>
                  <a:txBody>
                    <a:bodyPr/>
                    <a:lstStyle/>
                    <a:p>
                      <a:pPr marL="72000" algn="l">
                        <a:defRPr sz="25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Воронежская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7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348 518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8  500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6499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371 232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Пиломатериалы,  </a:t>
                      </a:r>
                      <a:br>
                        <a:rPr lang="ru-RU" sz="1600" b="1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щебень,</a:t>
                      </a:r>
                    </a:p>
                    <a:p>
                      <a:pPr algn="ctr"/>
                      <a:r>
                        <a:rPr lang="ru-RU" sz="1600" b="1" kern="1200" spc="-50" baseline="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сливочное масло, </a:t>
                      </a:r>
                      <a:br>
                        <a:rPr lang="ru-RU" sz="1600" b="1" kern="1200" spc="-50" baseline="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spc="-50" baseline="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сухое молоко </a:t>
                      </a: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(экспорт)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9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4262433"/>
                  </a:ext>
                </a:extLst>
              </a:tr>
              <a:tr h="1166960">
                <a:tc>
                  <a:txBody>
                    <a:bodyPr/>
                    <a:lstStyle/>
                    <a:p>
                      <a:pPr marL="72000" algn="l">
                        <a:defRPr sz="25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Нижегородская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7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110 910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6499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110 910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Черные металлы </a:t>
                      </a:r>
                      <a:br>
                        <a:rPr lang="ru-RU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(импорт)</a:t>
                      </a:r>
                    </a:p>
                    <a:p>
                      <a:pPr algn="ctr"/>
                      <a:r>
                        <a:rPr lang="ru-RU" sz="1600" b="1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Кожсырье (экспорт)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5679457"/>
                  </a:ext>
                </a:extLst>
              </a:tr>
              <a:tr h="1014300">
                <a:tc>
                  <a:txBody>
                    <a:bodyPr/>
                    <a:lstStyle/>
                    <a:p>
                      <a:pPr marL="72000" algn="l">
                        <a:defRPr sz="25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Самарская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7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125 146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kern="1200" spc="-30" baseline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2 305 653</a:t>
                      </a:r>
                      <a:endParaRPr lang="ru-RU" sz="2000" b="0" kern="1200" dirty="0">
                        <a:solidFill>
                          <a:srgbClr val="6499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kern="1200" dirty="0">
                        <a:solidFill>
                          <a:srgbClr val="6499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2 430 799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Черные металлы </a:t>
                      </a:r>
                      <a:br>
                        <a:rPr lang="ru-RU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(импорт)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1238274"/>
                  </a:ext>
                </a:extLst>
              </a:tr>
              <a:tr h="1014300">
                <a:tc>
                  <a:txBody>
                    <a:bodyPr/>
                    <a:lstStyle/>
                    <a:p>
                      <a:pPr marL="72000" algn="l">
                        <a:defRPr sz="25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Рязанская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B7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147 553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kern="1200" spc="-30" baseline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1 502 623</a:t>
                      </a:r>
                      <a:endParaRPr lang="ru-RU" sz="2000" b="0" kern="1200" dirty="0">
                        <a:solidFill>
                          <a:srgbClr val="6499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kern="1200" dirty="0">
                        <a:solidFill>
                          <a:srgbClr val="6499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1 650 176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Кожсырье (экспорт)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873945"/>
                  </a:ext>
                </a:extLst>
              </a:tr>
              <a:tr h="1166960">
                <a:tc>
                  <a:txBody>
                    <a:bodyPr/>
                    <a:lstStyle/>
                    <a:p>
                      <a:pPr marL="72000" algn="l">
                        <a:defRPr sz="25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20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Пензенская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99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kern="1200" dirty="0">
                        <a:solidFill>
                          <a:srgbClr val="6499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4994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rgbClr val="6499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007347"/>
                  </a:ext>
                </a:extLst>
              </a:tr>
            </a:tbl>
          </a:graphicData>
        </a:graphic>
      </p:graphicFrame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3F11EA80-B1B9-4DB0-B4A3-34DA418EA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40" y="2186162"/>
            <a:ext cx="4202720" cy="1325563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ym typeface="Roboto" pitchFamily="2" charset="0"/>
              </a:rPr>
              <a:t>Статистика </a:t>
            </a:r>
            <a:br>
              <a:rPr lang="ru-RU" sz="3600" b="1" dirty="0">
                <a:sym typeface="Roboto" pitchFamily="2" charset="0"/>
              </a:rPr>
            </a:br>
            <a:r>
              <a:rPr lang="ru-RU" sz="3600" b="1" dirty="0">
                <a:sym typeface="Roboto" pitchFamily="2" charset="0"/>
              </a:rPr>
              <a:t>регионов РФ</a:t>
            </a:r>
          </a:p>
        </p:txBody>
      </p:sp>
    </p:spTree>
    <p:extLst>
      <p:ext uri="{BB962C8B-B14F-4D97-AF65-F5344CB8AC3E}">
        <p14:creationId xmlns:p14="http://schemas.microsoft.com/office/powerpoint/2010/main" val="866599809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A56BA2B-628A-440E-B140-E5DD4D1C328F}"/>
              </a:ext>
            </a:extLst>
          </p:cNvPr>
          <p:cNvSpPr txBox="1"/>
          <p:nvPr/>
        </p:nvSpPr>
        <p:spPr>
          <a:xfrm>
            <a:off x="3822032" y="187790"/>
            <a:ext cx="7668126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400">
                <a:solidFill>
                  <a:schemeClr val="bg1"/>
                </a:solidFill>
                <a:latin charset="0" panose="020B0604020202020204" pitchFamily="34" typeface="Arial"/>
                <a:ea charset="0" pitchFamily="2" typeface="Roboto"/>
                <a:cs charset="0" typeface="Montserrat Bold"/>
                <a:sym charset="0" pitchFamily="2" typeface="Roboto"/>
              </a:rPr>
              <a:t>Что БУТБ предлагает</a:t>
            </a:r>
            <a:r>
              <a:rPr b="1" dirty="0" lang="en-US" sz="2400">
                <a:solidFill>
                  <a:schemeClr val="bg1"/>
                </a:solidFill>
                <a:latin charset="0" panose="020B0604020202020204" pitchFamily="34" typeface="Arial"/>
                <a:ea charset="0" pitchFamily="2" typeface="Roboto"/>
                <a:cs charset="0" typeface="Montserrat Bold"/>
                <a:sym charset="0" pitchFamily="2" typeface="Roboto"/>
              </a:rPr>
              <a:t> </a:t>
            </a:r>
            <a:r>
              <a:rPr b="1" dirty="0" lang="ru-RU" sz="2400">
                <a:solidFill>
                  <a:schemeClr val="bg1"/>
                </a:solidFill>
                <a:latin charset="0" panose="020B0604020202020204" pitchFamily="34" typeface="Arial"/>
                <a:ea charset="0" pitchFamily="2" typeface="Roboto"/>
                <a:cs charset="0" typeface="Montserrat Bold"/>
                <a:sym charset="0" pitchFamily="2" typeface="Roboto"/>
              </a:rPr>
              <a:t>российским компаниям</a:t>
            </a:r>
            <a:endParaRPr b="1" dirty="0" lang="ru-RU" sz="2400">
              <a:solidFill>
                <a:schemeClr val="bg1"/>
              </a:solidFill>
              <a:latin charset="0" panose="020B0604020202020204" pitchFamily="34" typeface="Arial"/>
              <a:sym charset="0" pitchFamily="2" typeface="Roboto"/>
            </a:endParaRP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4750755D-F078-43D2-B08B-A03050BEB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451" y="1580023"/>
            <a:ext cx="8892988" cy="335476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dirty="0" lang="ru-RU" sz="2200">
                <a:latin typeface="+mj-lt"/>
                <a:sym charset="0" pitchFamily="2" typeface="Roboto"/>
              </a:rPr>
              <a:t>Онлайн-участие в торгах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E4E72024-4D3D-4220-886E-F1B4D2DFC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451" y="2468427"/>
            <a:ext cx="8691501" cy="430887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dirty="0" lang="ru-RU" sz="2200">
                <a:latin typeface="+mj-lt"/>
                <a:sym charset="0" pitchFamily="2" typeface="Roboto"/>
              </a:rPr>
              <a:t>Упрощенная и бесплатная аккредитация</a:t>
            </a:r>
            <a:endParaRPr dirty="0" lang="en-US" sz="2200">
              <a:latin typeface="+mj-lt"/>
              <a:sym charset="0" pitchFamily="2" typeface="Roboto"/>
            </a:endParaRP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25BC2923-CF1E-4887-8DFA-6CA68F8CD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555" y="4113076"/>
            <a:ext cx="9268733" cy="701731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dirty="0" lang="en-US" sz="2200">
                <a:latin typeface="+mj-lt"/>
              </a:rPr>
              <a:t>    </a:t>
            </a:r>
            <a:r>
              <a:rPr dirty="0" lang="ru-RU" sz="2200">
                <a:latin typeface="+mj-lt"/>
              </a:rPr>
              <a:t>Расширение рынков сбыта и продвижение продукции </a:t>
            </a:r>
            <a:br>
              <a:rPr dirty="0" lang="ru-RU" sz="2200">
                <a:latin typeface="+mj-lt"/>
              </a:rPr>
            </a:br>
            <a:r>
              <a:rPr dirty="0" lang="ru-RU" sz="2200">
                <a:latin typeface="+mj-lt"/>
              </a:rPr>
              <a:t>    за счет разветвленной сети брокеров</a:t>
            </a:r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E3D5E350-3322-4188-B868-B078A192E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050" y="3334232"/>
            <a:ext cx="9268734" cy="769441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dirty="0" lang="ru-RU" sz="2200">
                <a:latin typeface="+mj-lt"/>
                <a:sym charset="0" pitchFamily="2" typeface="Roboto"/>
              </a:rPr>
              <a:t>Широкая клиентская база покупателей </a:t>
            </a:r>
            <a:br>
              <a:rPr dirty="0" lang="ru-RU" sz="2200">
                <a:latin typeface="+mj-lt"/>
                <a:sym charset="0" pitchFamily="2" typeface="Roboto"/>
              </a:rPr>
            </a:br>
            <a:endParaRPr dirty="0" lang="ru-RU" sz="2200">
              <a:latin typeface="+mj-lt"/>
              <a:sym charset="0" pitchFamily="2" typeface="Roboto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0E1C72BB-C956-4BA5-AFA3-BCE722202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547" y="5206409"/>
            <a:ext cx="6741258" cy="430887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dirty="0" lang="ru-RU" sz="2200">
                <a:latin typeface="+mj-lt"/>
              </a:rPr>
              <a:t>Возможность расчетов через счета биржи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0FF61DD-B116-4121-9C96-ED22E3D0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547" y="6119728"/>
            <a:ext cx="7245314" cy="430887"/>
          </a:xfrm>
          <a:prstGeom prst="rect">
            <a:avLst/>
          </a:prstGeom>
          <a:noFill/>
          <a:ln algn="ctr"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dirty="0" lang="ru-RU" sz="2200">
                <a:latin typeface="+mj-lt"/>
              </a:rPr>
              <a:t>Безопасность и контроль исполнения контрактов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8B99A46-F25D-4B09-84D1-790C1B83B729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>
          <a:blip cstate="print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"/>
          <a:stretch>
            <a:fillRect/>
          </a:stretch>
        </p:blipFill>
        <p:spPr>
          <a:xfrm>
            <a:off x="925513" y="4095750"/>
            <a:ext cx="1727200" cy="760413"/>
          </a:xfr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68D75AC-4174-4167-92DC-F7423787CE32}"/>
              </a:ext>
            </a:extLst>
          </p:cNvPr>
          <p:cNvPicPr>
            <a:picLocks noChangeAspect="1" noGrp="1"/>
          </p:cNvPicPr>
          <p:nvPr>
            <p:ph idx="13" type="pic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4"/>
          <a:stretch>
            <a:fillRect/>
          </a:stretch>
        </p:blipFill>
        <p:spPr/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791FD8-FCD6-4B31-8CF5-10274461D6D0}"/>
              </a:ext>
            </a:extLst>
          </p:cNvPr>
          <p:cNvPicPr>
            <a:picLocks noChangeAspect="1" noGrp="1"/>
          </p:cNvPicPr>
          <p:nvPr>
            <p:ph idx="14" type="pic"/>
          </p:nvPr>
        </p:nvPicPr>
        <p:blipFill>
          <a:blip cstate="print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9"/>
          <a:stretch>
            <a:fillRect/>
          </a:stretch>
        </p:blipFill>
        <p:spPr/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972914-F77A-4BFB-A2EF-3639E38CEFDE}"/>
              </a:ext>
            </a:extLst>
          </p:cNvPr>
          <p:cNvPicPr>
            <a:picLocks noChangeAspect="1" noGrp="1"/>
          </p:cNvPicPr>
          <p:nvPr>
            <p:ph idx="15" type="pic"/>
          </p:nvPr>
        </p:nvPicPr>
        <p:blipFill>
          <a:blip cstate="print"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"/>
          <a:stretch>
            <a:fillRect/>
          </a:stretch>
        </p:blipFill>
        <p:spPr/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71BC1A-0615-4A88-9B94-8AA55AC897D8}"/>
              </a:ext>
            </a:extLst>
          </p:cNvPr>
          <p:cNvPicPr>
            <a:picLocks noChangeAspect="1" noGrp="1"/>
          </p:cNvPicPr>
          <p:nvPr>
            <p:ph idx="16" type="pic"/>
          </p:nvPr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5"/>
          <a:stretch>
            <a:fillRect/>
          </a:stretch>
        </p:blipFill>
        <p:spPr/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C08C08-B004-4846-B04C-4BC1F1145B27}"/>
              </a:ext>
            </a:extLst>
          </p:cNvPr>
          <p:cNvSpPr txBox="1"/>
          <p:nvPr/>
        </p:nvSpPr>
        <p:spPr>
          <a:xfrm>
            <a:off x="3443028" y="329987"/>
            <a:ext cx="8748972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3200">
                <a:latin typeface="+mj-lt"/>
                <a:ea typeface="+mj-ea"/>
                <a:cs typeface="+mj-cs"/>
                <a:sym charset="0" pitchFamily="2" typeface="Roboto"/>
              </a:rPr>
              <a:t>Преимущества биржевой площадки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FA2C0EE-08AE-4FD4-84B0-54124D3028B0}"/>
              </a:ext>
            </a:extLst>
          </p:cNvPr>
          <p:cNvPicPr>
            <a:picLocks noChangeAspect="1" noGrp="1"/>
          </p:cNvPicPr>
          <p:nvPr>
            <p:ph idx="12" type="pic"/>
          </p:nvPr>
        </p:nvPicPr>
        <p:blipFill>
          <a:blip cstate="print"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69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p14:dur="1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AA56BA2B-628A-440E-B140-E5DD4D1C328F}"/>
              </a:ext>
            </a:extLst>
          </p:cNvPr>
          <p:cNvSpPr txBox="1"/>
          <p:nvPr/>
        </p:nvSpPr>
        <p:spPr>
          <a:xfrm>
            <a:off x="4835860" y="416160"/>
            <a:ext cx="438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+mj-lt"/>
                <a:ea typeface="+mj-ea"/>
                <a:cs typeface="+mj-cs"/>
                <a:sym typeface="Roboto" pitchFamily="2" charset="0"/>
              </a:rPr>
              <a:t>Минимум риска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0FF61DD-B116-4121-9C96-ED22E3D0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728" y="1723857"/>
            <a:ext cx="70567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Arial" panose="020B0604020202020204" pitchFamily="34" charset="0"/>
              </a:rPr>
              <a:t>Контроль</a:t>
            </a:r>
            <a:r>
              <a:rPr lang="ru-RU" sz="2800" b="1" dirty="0">
                <a:solidFill>
                  <a:srgbClr val="4DAA59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AD47"/>
                </a:solidFill>
                <a:latin typeface="Arial" panose="020B0604020202020204" pitchFamily="34" charset="0"/>
                <a:cs typeface="Arial" pitchFamily="34" charset="0"/>
              </a:rPr>
              <a:t>исполнения контрактов</a:t>
            </a:r>
          </a:p>
        </p:txBody>
      </p:sp>
      <p:sp>
        <p:nvSpPr>
          <p:cNvPr id="17" name="Rectangle 1"/>
          <p:cNvSpPr/>
          <p:nvPr/>
        </p:nvSpPr>
        <p:spPr>
          <a:xfrm>
            <a:off x="0" y="1556792"/>
            <a:ext cx="4236778" cy="5175306"/>
          </a:xfrm>
          <a:custGeom>
            <a:avLst/>
            <a:gdLst>
              <a:gd name="connsiteX0" fmla="*/ 0 w 2339752"/>
              <a:gd name="connsiteY0" fmla="*/ 0 h 5143500"/>
              <a:gd name="connsiteX1" fmla="*/ 2339752 w 2339752"/>
              <a:gd name="connsiteY1" fmla="*/ 0 h 5143500"/>
              <a:gd name="connsiteX2" fmla="*/ 2339752 w 2339752"/>
              <a:gd name="connsiteY2" fmla="*/ 5143500 h 5143500"/>
              <a:gd name="connsiteX3" fmla="*/ 0 w 2339752"/>
              <a:gd name="connsiteY3" fmla="*/ 5143500 h 5143500"/>
              <a:gd name="connsiteX4" fmla="*/ 0 w 2339752"/>
              <a:gd name="connsiteY4" fmla="*/ 0 h 5143500"/>
              <a:gd name="connsiteX0" fmla="*/ 0 w 4852364"/>
              <a:gd name="connsiteY0" fmla="*/ 0 h 5151451"/>
              <a:gd name="connsiteX1" fmla="*/ 2339752 w 4852364"/>
              <a:gd name="connsiteY1" fmla="*/ 0 h 5151451"/>
              <a:gd name="connsiteX2" fmla="*/ 4852364 w 4852364"/>
              <a:gd name="connsiteY2" fmla="*/ 5151451 h 5151451"/>
              <a:gd name="connsiteX3" fmla="*/ 0 w 4852364"/>
              <a:gd name="connsiteY3" fmla="*/ 5143500 h 5151451"/>
              <a:gd name="connsiteX4" fmla="*/ 0 w 4852364"/>
              <a:gd name="connsiteY4" fmla="*/ 0 h 5151451"/>
              <a:gd name="connsiteX0" fmla="*/ 0 w 4852364"/>
              <a:gd name="connsiteY0" fmla="*/ 0 h 5159402"/>
              <a:gd name="connsiteX1" fmla="*/ 2339752 w 4852364"/>
              <a:gd name="connsiteY1" fmla="*/ 0 h 5159402"/>
              <a:gd name="connsiteX2" fmla="*/ 4852364 w 4852364"/>
              <a:gd name="connsiteY2" fmla="*/ 5151451 h 5159402"/>
              <a:gd name="connsiteX3" fmla="*/ 15903 w 4852364"/>
              <a:gd name="connsiteY3" fmla="*/ 5159402 h 5159402"/>
              <a:gd name="connsiteX4" fmla="*/ 0 w 4852364"/>
              <a:gd name="connsiteY4" fmla="*/ 0 h 5159402"/>
              <a:gd name="connsiteX0" fmla="*/ 15902 w 4868266"/>
              <a:gd name="connsiteY0" fmla="*/ 0 h 5159402"/>
              <a:gd name="connsiteX1" fmla="*/ 2355654 w 4868266"/>
              <a:gd name="connsiteY1" fmla="*/ 0 h 5159402"/>
              <a:gd name="connsiteX2" fmla="*/ 4868266 w 4868266"/>
              <a:gd name="connsiteY2" fmla="*/ 5151451 h 5159402"/>
              <a:gd name="connsiteX3" fmla="*/ 0 w 4868266"/>
              <a:gd name="connsiteY3" fmla="*/ 5159402 h 5159402"/>
              <a:gd name="connsiteX4" fmla="*/ 15902 w 4868266"/>
              <a:gd name="connsiteY4" fmla="*/ 0 h 5159402"/>
              <a:gd name="connsiteX0" fmla="*/ 963 w 4877181"/>
              <a:gd name="connsiteY0" fmla="*/ 0 h 5159402"/>
              <a:gd name="connsiteX1" fmla="*/ 2364569 w 4877181"/>
              <a:gd name="connsiteY1" fmla="*/ 0 h 5159402"/>
              <a:gd name="connsiteX2" fmla="*/ 4877181 w 4877181"/>
              <a:gd name="connsiteY2" fmla="*/ 5151451 h 5159402"/>
              <a:gd name="connsiteX3" fmla="*/ 8915 w 4877181"/>
              <a:gd name="connsiteY3" fmla="*/ 5159402 h 5159402"/>
              <a:gd name="connsiteX4" fmla="*/ 963 w 4877181"/>
              <a:gd name="connsiteY4" fmla="*/ 0 h 515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7181" h="5159402">
                <a:moveTo>
                  <a:pt x="963" y="0"/>
                </a:moveTo>
                <a:lnTo>
                  <a:pt x="2364569" y="0"/>
                </a:lnTo>
                <a:lnTo>
                  <a:pt x="4877181" y="5151451"/>
                </a:lnTo>
                <a:lnTo>
                  <a:pt x="8915" y="5159402"/>
                </a:lnTo>
                <a:cubicBezTo>
                  <a:pt x="14216" y="3439601"/>
                  <a:pt x="-4338" y="1719801"/>
                  <a:pt x="963" y="0"/>
                </a:cubicBezTo>
                <a:close/>
              </a:path>
            </a:pathLst>
          </a:custGeom>
          <a:gradFill>
            <a:gsLst>
              <a:gs pos="0">
                <a:srgbClr val="273B19"/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rgbClr val="273B1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5"/>
          <p:cNvGraphicFramePr/>
          <p:nvPr/>
        </p:nvGraphicFramePr>
        <p:xfrm>
          <a:off x="191344" y="2744924"/>
          <a:ext cx="2376264" cy="202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5380" y="4977172"/>
            <a:ext cx="23715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  <a:cs typeface="Arial" pitchFamily="34" charset="0"/>
              </a:rPr>
              <a:t>Проблемных сделок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Frame 17">
            <a:extLst>
              <a:ext uri="{FF2B5EF4-FFF2-40B4-BE49-F238E27FC236}">
                <a16:creationId xmlns:a16="http://schemas.microsoft.com/office/drawing/2014/main" id="{FD926D99-A9C0-4588-B9C8-7ECABD141A20}"/>
              </a:ext>
            </a:extLst>
          </p:cNvPr>
          <p:cNvSpPr/>
          <p:nvPr/>
        </p:nvSpPr>
        <p:spPr>
          <a:xfrm>
            <a:off x="3289895" y="2758637"/>
            <a:ext cx="646446" cy="6056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649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0FF61DD-B116-4121-9C96-ED22E3D0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262" y="3945619"/>
            <a:ext cx="70567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Arial" panose="020B0604020202020204" pitchFamily="34" charset="0"/>
              </a:rPr>
              <a:t>Собственная</a:t>
            </a:r>
            <a:r>
              <a:rPr lang="ru-RU" sz="2800" b="1" dirty="0">
                <a:solidFill>
                  <a:srgbClr val="4DAA59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AD47"/>
                </a:solidFill>
                <a:latin typeface="Arial" panose="020B0604020202020204" pitchFamily="34" charset="0"/>
                <a:cs typeface="Arial" pitchFamily="34" charset="0"/>
              </a:rPr>
              <a:t>Арбитражная комиссия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0FF61DD-B116-4121-9C96-ED22E3D0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981" y="2789215"/>
            <a:ext cx="70567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Arial" panose="020B0604020202020204" pitchFamily="34" charset="0"/>
              </a:rPr>
              <a:t>Принцип</a:t>
            </a:r>
            <a:r>
              <a:rPr lang="ru-RU" sz="2800" b="1" dirty="0">
                <a:solidFill>
                  <a:srgbClr val="4DAA59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AD47"/>
                </a:solidFill>
                <a:latin typeface="Arial" panose="020B0604020202020204" pitchFamily="34" charset="0"/>
                <a:cs typeface="Arial" pitchFamily="34" charset="0"/>
              </a:rPr>
              <a:t>«поставка против платежа»</a:t>
            </a:r>
          </a:p>
        </p:txBody>
      </p:sp>
      <p:sp>
        <p:nvSpPr>
          <p:cNvPr id="23" name="Frame 17">
            <a:extLst>
              <a:ext uri="{FF2B5EF4-FFF2-40B4-BE49-F238E27FC236}">
                <a16:creationId xmlns:a16="http://schemas.microsoft.com/office/drawing/2014/main" id="{FD926D99-A9C0-4588-B9C8-7ECABD141A20}"/>
              </a:ext>
            </a:extLst>
          </p:cNvPr>
          <p:cNvSpPr/>
          <p:nvPr/>
        </p:nvSpPr>
        <p:spPr>
          <a:xfrm>
            <a:off x="3734728" y="3911329"/>
            <a:ext cx="646446" cy="6056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649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Frame 17">
            <a:extLst>
              <a:ext uri="{FF2B5EF4-FFF2-40B4-BE49-F238E27FC236}">
                <a16:creationId xmlns:a16="http://schemas.microsoft.com/office/drawing/2014/main" id="{FD926D99-A9C0-4588-B9C8-7ECABD141A20}"/>
              </a:ext>
            </a:extLst>
          </p:cNvPr>
          <p:cNvSpPr/>
          <p:nvPr/>
        </p:nvSpPr>
        <p:spPr>
          <a:xfrm>
            <a:off x="2845062" y="1709889"/>
            <a:ext cx="646446" cy="6056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649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0FF61DD-B116-4121-9C96-ED22E3D0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876" y="5060807"/>
            <a:ext cx="70567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Arial" panose="020B0604020202020204" pitchFamily="34" charset="0"/>
              </a:rPr>
              <a:t>Консультации и техподдержка </a:t>
            </a:r>
            <a:r>
              <a:rPr lang="ru-RU" sz="2800" b="1" dirty="0">
                <a:solidFill>
                  <a:srgbClr val="70AD47"/>
                </a:solidFill>
                <a:latin typeface="Arial" panose="020B0604020202020204" pitchFamily="34" charset="0"/>
                <a:cs typeface="Arial" pitchFamily="34" charset="0"/>
              </a:rPr>
              <a:t>24/7</a:t>
            </a:r>
          </a:p>
        </p:txBody>
      </p:sp>
      <p:sp>
        <p:nvSpPr>
          <p:cNvPr id="26" name="Frame 17">
            <a:extLst>
              <a:ext uri="{FF2B5EF4-FFF2-40B4-BE49-F238E27FC236}">
                <a16:creationId xmlns:a16="http://schemas.microsoft.com/office/drawing/2014/main" id="{FD926D99-A9C0-4588-B9C8-7ECABD141A20}"/>
              </a:ext>
            </a:extLst>
          </p:cNvPr>
          <p:cNvSpPr/>
          <p:nvPr/>
        </p:nvSpPr>
        <p:spPr>
          <a:xfrm>
            <a:off x="4179560" y="5019591"/>
            <a:ext cx="646446" cy="6056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649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91644" y="370240"/>
            <a:ext cx="9300356" cy="693494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Простой и бесплатный вход</a:t>
            </a:r>
          </a:p>
        </p:txBody>
      </p:sp>
      <p:sp>
        <p:nvSpPr>
          <p:cNvPr id="10" name="Pentagon 4"/>
          <p:cNvSpPr/>
          <p:nvPr/>
        </p:nvSpPr>
        <p:spPr>
          <a:xfrm>
            <a:off x="3863752" y="1700808"/>
            <a:ext cx="4248472" cy="733776"/>
          </a:xfrm>
          <a:prstGeom prst="homePlat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77"/>
          </a:p>
        </p:txBody>
      </p:sp>
      <p:sp>
        <p:nvSpPr>
          <p:cNvPr id="11" name="Pentagon 5"/>
          <p:cNvSpPr/>
          <p:nvPr/>
        </p:nvSpPr>
        <p:spPr>
          <a:xfrm>
            <a:off x="3863752" y="2532537"/>
            <a:ext cx="6696743" cy="733776"/>
          </a:xfrm>
          <a:prstGeom prst="homePlat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77"/>
          </a:p>
        </p:txBody>
      </p:sp>
      <p:sp>
        <p:nvSpPr>
          <p:cNvPr id="12" name="Pentagon 6"/>
          <p:cNvSpPr/>
          <p:nvPr/>
        </p:nvSpPr>
        <p:spPr>
          <a:xfrm>
            <a:off x="3863752" y="3364266"/>
            <a:ext cx="3600400" cy="73377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77"/>
          </a:p>
        </p:txBody>
      </p:sp>
      <p:sp>
        <p:nvSpPr>
          <p:cNvPr id="13" name="Pentagon 5"/>
          <p:cNvSpPr/>
          <p:nvPr/>
        </p:nvSpPr>
        <p:spPr>
          <a:xfrm>
            <a:off x="3863753" y="4195995"/>
            <a:ext cx="4968552" cy="733776"/>
          </a:xfrm>
          <a:prstGeom prst="homePlat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77"/>
          </a:p>
        </p:txBody>
      </p:sp>
      <p:sp>
        <p:nvSpPr>
          <p:cNvPr id="14" name="Pentagon 4"/>
          <p:cNvSpPr/>
          <p:nvPr/>
        </p:nvSpPr>
        <p:spPr>
          <a:xfrm>
            <a:off x="3863752" y="5027725"/>
            <a:ext cx="6984776" cy="733776"/>
          </a:xfrm>
          <a:prstGeom prst="homePlat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77"/>
          </a:p>
        </p:txBody>
      </p:sp>
      <p:sp>
        <p:nvSpPr>
          <p:cNvPr id="15" name="Заголовок 8"/>
          <p:cNvSpPr txBox="1">
            <a:spLocks/>
          </p:cNvSpPr>
          <p:nvPr/>
        </p:nvSpPr>
        <p:spPr>
          <a:xfrm>
            <a:off x="4007769" y="1810322"/>
            <a:ext cx="2952328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Аккредитация</a:t>
            </a:r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4007769" y="2642051"/>
            <a:ext cx="5544616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Программное обеспечение</a:t>
            </a:r>
          </a:p>
        </p:txBody>
      </p:sp>
      <p:sp>
        <p:nvSpPr>
          <p:cNvPr id="17" name="Заголовок 8"/>
          <p:cNvSpPr txBox="1">
            <a:spLocks/>
          </p:cNvSpPr>
          <p:nvPr/>
        </p:nvSpPr>
        <p:spPr>
          <a:xfrm>
            <a:off x="4007769" y="3473780"/>
            <a:ext cx="2304256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Обучение</a:t>
            </a:r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4007769" y="4305509"/>
            <a:ext cx="3816424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Участие в торгах</a:t>
            </a:r>
          </a:p>
        </p:txBody>
      </p:sp>
      <p:sp>
        <p:nvSpPr>
          <p:cNvPr id="19" name="Заголовок 8"/>
          <p:cNvSpPr txBox="1">
            <a:spLocks/>
          </p:cNvSpPr>
          <p:nvPr/>
        </p:nvSpPr>
        <p:spPr>
          <a:xfrm>
            <a:off x="4007769" y="5137238"/>
            <a:ext cx="5832648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Расчеты через счета биржи</a:t>
            </a:r>
          </a:p>
        </p:txBody>
      </p:sp>
      <p:sp>
        <p:nvSpPr>
          <p:cNvPr id="20" name="Rectangle 4"/>
          <p:cNvSpPr/>
          <p:nvPr/>
        </p:nvSpPr>
        <p:spPr>
          <a:xfrm>
            <a:off x="1127448" y="1700808"/>
            <a:ext cx="2578670" cy="40606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77"/>
          </a:p>
        </p:txBody>
      </p:sp>
      <p:sp>
        <p:nvSpPr>
          <p:cNvPr id="22" name="Заголовок 8"/>
          <p:cNvSpPr txBox="1">
            <a:spLocks/>
          </p:cNvSpPr>
          <p:nvPr/>
        </p:nvSpPr>
        <p:spPr>
          <a:xfrm>
            <a:off x="1349099" y="3084456"/>
            <a:ext cx="2160240" cy="51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829544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Бесплатно</a:t>
            </a:r>
            <a:endParaRPr lang="ru-RU" dirty="0"/>
          </a:p>
        </p:txBody>
      </p:sp>
      <p:grpSp>
        <p:nvGrpSpPr>
          <p:cNvPr id="23" name="Google Shape;13962;p77"/>
          <p:cNvGrpSpPr/>
          <p:nvPr/>
        </p:nvGrpSpPr>
        <p:grpSpPr>
          <a:xfrm>
            <a:off x="7104114" y="1834175"/>
            <a:ext cx="510473" cy="514705"/>
            <a:chOff x="-61782550" y="2664925"/>
            <a:chExt cx="316650" cy="319275"/>
          </a:xfrm>
          <a:solidFill>
            <a:schemeClr val="bg1"/>
          </a:solidFill>
        </p:grpSpPr>
        <p:sp>
          <p:nvSpPr>
            <p:cNvPr id="24" name="Google Shape;13963;p77"/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964;p77"/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965;p77"/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3870;p77"/>
          <p:cNvGrpSpPr/>
          <p:nvPr/>
        </p:nvGrpSpPr>
        <p:grpSpPr>
          <a:xfrm>
            <a:off x="9768408" y="5137238"/>
            <a:ext cx="447891" cy="514748"/>
            <a:chOff x="-62496925" y="1931475"/>
            <a:chExt cx="275675" cy="316825"/>
          </a:xfrm>
          <a:solidFill>
            <a:schemeClr val="bg1"/>
          </a:solidFill>
        </p:grpSpPr>
        <p:sp>
          <p:nvSpPr>
            <p:cNvPr id="28" name="Google Shape;13871;p77"/>
            <p:cNvSpPr/>
            <p:nvPr/>
          </p:nvSpPr>
          <p:spPr>
            <a:xfrm>
              <a:off x="-62496925" y="1931475"/>
              <a:ext cx="275675" cy="316825"/>
            </a:xfrm>
            <a:custGeom>
              <a:avLst/>
              <a:gdLst/>
              <a:ahLst/>
              <a:cxnLst/>
              <a:rect l="l" t="t" r="r" b="b"/>
              <a:pathLst>
                <a:path w="11027" h="12673" extrusionOk="0">
                  <a:moveTo>
                    <a:pt x="5514" y="1047"/>
                  </a:moveTo>
                  <a:cubicBezTo>
                    <a:pt x="6238" y="1519"/>
                    <a:pt x="7215" y="1834"/>
                    <a:pt x="8003" y="1834"/>
                  </a:cubicBezTo>
                  <a:cubicBezTo>
                    <a:pt x="8538" y="1834"/>
                    <a:pt x="9294" y="1708"/>
                    <a:pt x="10208" y="1204"/>
                  </a:cubicBezTo>
                  <a:lnTo>
                    <a:pt x="10208" y="5237"/>
                  </a:lnTo>
                  <a:cubicBezTo>
                    <a:pt x="10177" y="8198"/>
                    <a:pt x="8349" y="10845"/>
                    <a:pt x="5514" y="11821"/>
                  </a:cubicBezTo>
                  <a:cubicBezTo>
                    <a:pt x="2710" y="10845"/>
                    <a:pt x="820" y="8198"/>
                    <a:pt x="820" y="5237"/>
                  </a:cubicBezTo>
                  <a:lnTo>
                    <a:pt x="820" y="1204"/>
                  </a:lnTo>
                  <a:cubicBezTo>
                    <a:pt x="1513" y="1582"/>
                    <a:pt x="2269" y="1834"/>
                    <a:pt x="3025" y="1834"/>
                  </a:cubicBezTo>
                  <a:cubicBezTo>
                    <a:pt x="3844" y="1834"/>
                    <a:pt x="4758" y="1551"/>
                    <a:pt x="5514" y="1047"/>
                  </a:cubicBezTo>
                  <a:close/>
                  <a:moveTo>
                    <a:pt x="10654" y="1"/>
                  </a:moveTo>
                  <a:cubicBezTo>
                    <a:pt x="10567" y="1"/>
                    <a:pt x="10476" y="33"/>
                    <a:pt x="10397" y="102"/>
                  </a:cubicBezTo>
                  <a:cubicBezTo>
                    <a:pt x="9389" y="826"/>
                    <a:pt x="8538" y="952"/>
                    <a:pt x="8034" y="952"/>
                  </a:cubicBezTo>
                  <a:cubicBezTo>
                    <a:pt x="7310" y="952"/>
                    <a:pt x="6396" y="637"/>
                    <a:pt x="5766" y="165"/>
                  </a:cubicBezTo>
                  <a:cubicBezTo>
                    <a:pt x="5703" y="102"/>
                    <a:pt x="5616" y="70"/>
                    <a:pt x="5526" y="70"/>
                  </a:cubicBezTo>
                  <a:cubicBezTo>
                    <a:pt x="5435" y="70"/>
                    <a:pt x="5341" y="102"/>
                    <a:pt x="5262" y="165"/>
                  </a:cubicBezTo>
                  <a:cubicBezTo>
                    <a:pt x="4632" y="637"/>
                    <a:pt x="3781" y="952"/>
                    <a:pt x="3025" y="952"/>
                  </a:cubicBezTo>
                  <a:cubicBezTo>
                    <a:pt x="2237" y="952"/>
                    <a:pt x="1450" y="637"/>
                    <a:pt x="662" y="102"/>
                  </a:cubicBezTo>
                  <a:cubicBezTo>
                    <a:pt x="582" y="40"/>
                    <a:pt x="495" y="13"/>
                    <a:pt x="411" y="13"/>
                  </a:cubicBezTo>
                  <a:cubicBezTo>
                    <a:pt x="196" y="13"/>
                    <a:pt x="0" y="190"/>
                    <a:pt x="0" y="417"/>
                  </a:cubicBezTo>
                  <a:lnTo>
                    <a:pt x="0" y="5237"/>
                  </a:lnTo>
                  <a:cubicBezTo>
                    <a:pt x="0" y="8608"/>
                    <a:pt x="2080" y="11601"/>
                    <a:pt x="5388" y="12641"/>
                  </a:cubicBezTo>
                  <a:cubicBezTo>
                    <a:pt x="5419" y="12641"/>
                    <a:pt x="5451" y="12672"/>
                    <a:pt x="5514" y="12672"/>
                  </a:cubicBezTo>
                  <a:cubicBezTo>
                    <a:pt x="5545" y="12672"/>
                    <a:pt x="5577" y="12672"/>
                    <a:pt x="5640" y="12641"/>
                  </a:cubicBezTo>
                  <a:cubicBezTo>
                    <a:pt x="8979" y="11538"/>
                    <a:pt x="11027" y="8513"/>
                    <a:pt x="11027" y="5237"/>
                  </a:cubicBezTo>
                  <a:lnTo>
                    <a:pt x="11027" y="417"/>
                  </a:lnTo>
                  <a:cubicBezTo>
                    <a:pt x="11027" y="157"/>
                    <a:pt x="10848" y="1"/>
                    <a:pt x="106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872;p77"/>
            <p:cNvSpPr/>
            <p:nvPr/>
          </p:nvSpPr>
          <p:spPr>
            <a:xfrm>
              <a:off x="-62390600" y="2016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36" y="2931"/>
                    <a:pt x="977" y="3246"/>
                  </a:cubicBezTo>
                  <a:cubicBezTo>
                    <a:pt x="1292" y="3498"/>
                    <a:pt x="1639" y="3718"/>
                    <a:pt x="1639" y="3970"/>
                  </a:cubicBezTo>
                  <a:cubicBezTo>
                    <a:pt x="1639" y="4191"/>
                    <a:pt x="1450" y="4411"/>
                    <a:pt x="1261" y="4411"/>
                  </a:cubicBezTo>
                  <a:cubicBezTo>
                    <a:pt x="1040" y="4411"/>
                    <a:pt x="820" y="4191"/>
                    <a:pt x="820" y="3970"/>
                  </a:cubicBezTo>
                  <a:cubicBezTo>
                    <a:pt x="820" y="3718"/>
                    <a:pt x="631" y="3561"/>
                    <a:pt x="410" y="3561"/>
                  </a:cubicBezTo>
                  <a:cubicBezTo>
                    <a:pt x="221" y="3561"/>
                    <a:pt x="32" y="3781"/>
                    <a:pt x="32" y="3970"/>
                  </a:cubicBezTo>
                  <a:cubicBezTo>
                    <a:pt x="32" y="4506"/>
                    <a:pt x="379" y="4947"/>
                    <a:pt x="851" y="5136"/>
                  </a:cubicBezTo>
                  <a:lnTo>
                    <a:pt x="851" y="5419"/>
                  </a:lnTo>
                  <a:cubicBezTo>
                    <a:pt x="851" y="5671"/>
                    <a:pt x="1040" y="5861"/>
                    <a:pt x="1292" y="5861"/>
                  </a:cubicBezTo>
                  <a:cubicBezTo>
                    <a:pt x="1513" y="5861"/>
                    <a:pt x="1670" y="5671"/>
                    <a:pt x="1670" y="5419"/>
                  </a:cubicBezTo>
                  <a:lnTo>
                    <a:pt x="1670" y="5136"/>
                  </a:lnTo>
                  <a:cubicBezTo>
                    <a:pt x="2143" y="4978"/>
                    <a:pt x="2521" y="4506"/>
                    <a:pt x="2521" y="3970"/>
                  </a:cubicBezTo>
                  <a:cubicBezTo>
                    <a:pt x="2521" y="3309"/>
                    <a:pt x="1954" y="2899"/>
                    <a:pt x="1513" y="2584"/>
                  </a:cubicBezTo>
                  <a:cubicBezTo>
                    <a:pt x="1198" y="2363"/>
                    <a:pt x="851" y="2111"/>
                    <a:pt x="851" y="1891"/>
                  </a:cubicBezTo>
                  <a:cubicBezTo>
                    <a:pt x="851" y="1670"/>
                    <a:pt x="1040" y="1481"/>
                    <a:pt x="1261" y="1481"/>
                  </a:cubicBezTo>
                  <a:cubicBezTo>
                    <a:pt x="1481" y="1481"/>
                    <a:pt x="1639" y="1670"/>
                    <a:pt x="1639" y="1891"/>
                  </a:cubicBezTo>
                  <a:cubicBezTo>
                    <a:pt x="1639" y="2111"/>
                    <a:pt x="1828" y="2300"/>
                    <a:pt x="2080" y="2300"/>
                  </a:cubicBezTo>
                  <a:cubicBezTo>
                    <a:pt x="2300" y="2300"/>
                    <a:pt x="2458" y="2111"/>
                    <a:pt x="2458" y="1891"/>
                  </a:cubicBezTo>
                  <a:cubicBezTo>
                    <a:pt x="2458" y="1324"/>
                    <a:pt x="2111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3529;p76"/>
          <p:cNvSpPr/>
          <p:nvPr/>
        </p:nvSpPr>
        <p:spPr>
          <a:xfrm>
            <a:off x="6399836" y="3473780"/>
            <a:ext cx="615297" cy="514748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15116;p81"/>
          <p:cNvGrpSpPr/>
          <p:nvPr/>
        </p:nvGrpSpPr>
        <p:grpSpPr>
          <a:xfrm>
            <a:off x="9468370" y="2642051"/>
            <a:ext cx="582445" cy="514748"/>
            <a:chOff x="-3137650" y="2787000"/>
            <a:chExt cx="291450" cy="257575"/>
          </a:xfrm>
          <a:solidFill>
            <a:schemeClr val="tx1"/>
          </a:solidFill>
        </p:grpSpPr>
        <p:sp>
          <p:nvSpPr>
            <p:cNvPr id="32" name="Google Shape;15117;p81"/>
            <p:cNvSpPr/>
            <p:nvPr/>
          </p:nvSpPr>
          <p:spPr>
            <a:xfrm>
              <a:off x="-3137650" y="2787000"/>
              <a:ext cx="291450" cy="257575"/>
            </a:xfrm>
            <a:custGeom>
              <a:avLst/>
              <a:gdLst/>
              <a:ahLst/>
              <a:cxnLst/>
              <a:rect l="l" t="t" r="r" b="b"/>
              <a:pathLst>
                <a:path w="11658" h="10303" extrusionOk="0">
                  <a:moveTo>
                    <a:pt x="10618" y="693"/>
                  </a:moveTo>
                  <a:cubicBezTo>
                    <a:pt x="10807" y="693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93"/>
                    <a:pt x="1009" y="693"/>
                  </a:cubicBezTo>
                  <a:close/>
                  <a:moveTo>
                    <a:pt x="10996" y="3403"/>
                  </a:moveTo>
                  <a:lnTo>
                    <a:pt x="10996" y="9231"/>
                  </a:lnTo>
                  <a:cubicBezTo>
                    <a:pt x="10964" y="9420"/>
                    <a:pt x="10838" y="9578"/>
                    <a:pt x="10618" y="9578"/>
                  </a:cubicBezTo>
                  <a:lnTo>
                    <a:pt x="1009" y="9578"/>
                  </a:lnTo>
                  <a:cubicBezTo>
                    <a:pt x="820" y="9578"/>
                    <a:pt x="662" y="9420"/>
                    <a:pt x="662" y="9231"/>
                  </a:cubicBezTo>
                  <a:lnTo>
                    <a:pt x="662" y="340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9263"/>
                  </a:lnTo>
                  <a:cubicBezTo>
                    <a:pt x="1" y="9830"/>
                    <a:pt x="473" y="10302"/>
                    <a:pt x="1009" y="10302"/>
                  </a:cubicBezTo>
                  <a:lnTo>
                    <a:pt x="10618" y="10302"/>
                  </a:lnTo>
                  <a:cubicBezTo>
                    <a:pt x="11185" y="10302"/>
                    <a:pt x="11658" y="9830"/>
                    <a:pt x="11658" y="9263"/>
                  </a:cubicBezTo>
                  <a:lnTo>
                    <a:pt x="11658" y="1040"/>
                  </a:lnTo>
                  <a:cubicBezTo>
                    <a:pt x="11658" y="441"/>
                    <a:pt x="11217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118;p81"/>
            <p:cNvSpPr/>
            <p:nvPr/>
          </p:nvSpPr>
          <p:spPr>
            <a:xfrm>
              <a:off x="-3104575" y="282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119;p81"/>
            <p:cNvSpPr/>
            <p:nvPr/>
          </p:nvSpPr>
          <p:spPr>
            <a:xfrm>
              <a:off x="-306990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120;p81"/>
            <p:cNvSpPr/>
            <p:nvPr/>
          </p:nvSpPr>
          <p:spPr>
            <a:xfrm>
              <a:off x="-303525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121;p81"/>
            <p:cNvSpPr/>
            <p:nvPr/>
          </p:nvSpPr>
          <p:spPr>
            <a:xfrm>
              <a:off x="-3002175" y="28208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90" y="693"/>
                    <a:pt x="347" y="693"/>
                  </a:cubicBezTo>
                  <a:lnTo>
                    <a:pt x="4506" y="693"/>
                  </a:lnTo>
                  <a:cubicBezTo>
                    <a:pt x="4695" y="693"/>
                    <a:pt x="4852" y="536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122;p81"/>
            <p:cNvSpPr/>
            <p:nvPr/>
          </p:nvSpPr>
          <p:spPr>
            <a:xfrm>
              <a:off x="-2948625" y="2907300"/>
              <a:ext cx="52025" cy="85300"/>
            </a:xfrm>
            <a:custGeom>
              <a:avLst/>
              <a:gdLst/>
              <a:ahLst/>
              <a:cxnLst/>
              <a:rect l="l" t="t" r="r" b="b"/>
              <a:pathLst>
                <a:path w="2081" h="3412" extrusionOk="0">
                  <a:moveTo>
                    <a:pt x="347" y="1"/>
                  </a:moveTo>
                  <a:cubicBezTo>
                    <a:pt x="261" y="1"/>
                    <a:pt x="174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1261" y="1710"/>
                  </a:lnTo>
                  <a:lnTo>
                    <a:pt x="127" y="2844"/>
                  </a:lnTo>
                  <a:cubicBezTo>
                    <a:pt x="1" y="2970"/>
                    <a:pt x="1" y="3191"/>
                    <a:pt x="127" y="3317"/>
                  </a:cubicBezTo>
                  <a:cubicBezTo>
                    <a:pt x="174" y="3380"/>
                    <a:pt x="261" y="3411"/>
                    <a:pt x="347" y="3411"/>
                  </a:cubicBezTo>
                  <a:cubicBezTo>
                    <a:pt x="434" y="3411"/>
                    <a:pt x="521" y="3380"/>
                    <a:pt x="568" y="3317"/>
                  </a:cubicBezTo>
                  <a:lnTo>
                    <a:pt x="1954" y="1930"/>
                  </a:lnTo>
                  <a:cubicBezTo>
                    <a:pt x="2080" y="1804"/>
                    <a:pt x="2080" y="1584"/>
                    <a:pt x="1954" y="1458"/>
                  </a:cubicBezTo>
                  <a:lnTo>
                    <a:pt x="568" y="72"/>
                  </a:lnTo>
                  <a:cubicBezTo>
                    <a:pt x="521" y="24"/>
                    <a:pt x="43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123;p81"/>
            <p:cNvSpPr/>
            <p:nvPr/>
          </p:nvSpPr>
          <p:spPr>
            <a:xfrm>
              <a:off x="-3088025" y="2907300"/>
              <a:ext cx="53575" cy="85300"/>
            </a:xfrm>
            <a:custGeom>
              <a:avLst/>
              <a:gdLst/>
              <a:ahLst/>
              <a:cxnLst/>
              <a:rect l="l" t="t" r="r" b="b"/>
              <a:pathLst>
                <a:path w="2143" h="3412" extrusionOk="0">
                  <a:moveTo>
                    <a:pt x="1749" y="1"/>
                  </a:moveTo>
                  <a:cubicBezTo>
                    <a:pt x="1662" y="1"/>
                    <a:pt x="1576" y="24"/>
                    <a:pt x="1513" y="72"/>
                  </a:cubicBezTo>
                  <a:lnTo>
                    <a:pt x="127" y="1458"/>
                  </a:lnTo>
                  <a:cubicBezTo>
                    <a:pt x="1" y="1584"/>
                    <a:pt x="1" y="1804"/>
                    <a:pt x="127" y="1930"/>
                  </a:cubicBezTo>
                  <a:lnTo>
                    <a:pt x="1513" y="3317"/>
                  </a:lnTo>
                  <a:cubicBezTo>
                    <a:pt x="1576" y="3380"/>
                    <a:pt x="1662" y="3411"/>
                    <a:pt x="1749" y="3411"/>
                  </a:cubicBezTo>
                  <a:cubicBezTo>
                    <a:pt x="1836" y="3411"/>
                    <a:pt x="1922" y="3380"/>
                    <a:pt x="1985" y="3317"/>
                  </a:cubicBezTo>
                  <a:cubicBezTo>
                    <a:pt x="2111" y="3191"/>
                    <a:pt x="2111" y="2970"/>
                    <a:pt x="1985" y="2844"/>
                  </a:cubicBezTo>
                  <a:lnTo>
                    <a:pt x="851" y="1710"/>
                  </a:lnTo>
                  <a:lnTo>
                    <a:pt x="1985" y="544"/>
                  </a:lnTo>
                  <a:cubicBezTo>
                    <a:pt x="2143" y="450"/>
                    <a:pt x="2143" y="198"/>
                    <a:pt x="1985" y="72"/>
                  </a:cubicBezTo>
                  <a:cubicBezTo>
                    <a:pt x="1922" y="24"/>
                    <a:pt x="1836" y="1"/>
                    <a:pt x="1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124;p81"/>
            <p:cNvSpPr/>
            <p:nvPr/>
          </p:nvSpPr>
          <p:spPr>
            <a:xfrm>
              <a:off x="-3019500" y="2888975"/>
              <a:ext cx="54375" cy="119400"/>
            </a:xfrm>
            <a:custGeom>
              <a:avLst/>
              <a:gdLst/>
              <a:ahLst/>
              <a:cxnLst/>
              <a:rect l="l" t="t" r="r" b="b"/>
              <a:pathLst>
                <a:path w="2175" h="4776" extrusionOk="0">
                  <a:moveTo>
                    <a:pt x="1778" y="0"/>
                  </a:moveTo>
                  <a:cubicBezTo>
                    <a:pt x="1617" y="0"/>
                    <a:pt x="1501" y="108"/>
                    <a:pt x="1450" y="237"/>
                  </a:cubicBezTo>
                  <a:lnTo>
                    <a:pt x="63" y="4333"/>
                  </a:lnTo>
                  <a:cubicBezTo>
                    <a:pt x="0" y="4522"/>
                    <a:pt x="95" y="4680"/>
                    <a:pt x="253" y="4743"/>
                  </a:cubicBezTo>
                  <a:cubicBezTo>
                    <a:pt x="305" y="4765"/>
                    <a:pt x="354" y="4775"/>
                    <a:pt x="399" y="4775"/>
                  </a:cubicBezTo>
                  <a:cubicBezTo>
                    <a:pt x="543" y="4775"/>
                    <a:pt x="646" y="4674"/>
                    <a:pt x="694" y="4554"/>
                  </a:cubicBezTo>
                  <a:lnTo>
                    <a:pt x="2080" y="458"/>
                  </a:lnTo>
                  <a:cubicBezTo>
                    <a:pt x="2174" y="300"/>
                    <a:pt x="2048" y="111"/>
                    <a:pt x="1891" y="17"/>
                  </a:cubicBezTo>
                  <a:cubicBezTo>
                    <a:pt x="1851" y="6"/>
                    <a:pt x="1813" y="0"/>
                    <a:pt x="17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3951;p77"/>
          <p:cNvGrpSpPr/>
          <p:nvPr/>
        </p:nvGrpSpPr>
        <p:grpSpPr>
          <a:xfrm>
            <a:off x="7696838" y="4293841"/>
            <a:ext cx="559402" cy="547509"/>
            <a:chOff x="-63669700" y="2646600"/>
            <a:chExt cx="324525" cy="317625"/>
          </a:xfrm>
          <a:solidFill>
            <a:schemeClr val="tx1"/>
          </a:solidFill>
        </p:grpSpPr>
        <p:sp>
          <p:nvSpPr>
            <p:cNvPr id="41" name="Google Shape;13952;p77"/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953;p77"/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24" y="3779131"/>
            <a:ext cx="990391" cy="9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2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168860"/>
            <a:ext cx="2919009" cy="1095507"/>
          </a:xfrm>
        </p:spPr>
        <p:txBody>
          <a:bodyPr>
            <a:noAutofit/>
          </a:bodyPr>
          <a:lstStyle/>
          <a:p>
            <a:r>
              <a:rPr lang="ru-RU" sz="3600" dirty="0">
                <a:sym typeface="Roboto" pitchFamily="2" charset="0"/>
              </a:rPr>
              <a:t>Биржа</a:t>
            </a:r>
            <a:br>
              <a:rPr lang="ru-RU" sz="3600" dirty="0">
                <a:sym typeface="Roboto" pitchFamily="2" charset="0"/>
              </a:rPr>
            </a:br>
            <a:r>
              <a:rPr lang="ru-RU" sz="3600" dirty="0">
                <a:sym typeface="Roboto" pitchFamily="2" charset="0"/>
              </a:rPr>
              <a:t>в цифрах</a:t>
            </a:r>
          </a:p>
        </p:txBody>
      </p:sp>
      <p:grpSp>
        <p:nvGrpSpPr>
          <p:cNvPr id="15" name="Google Shape;15201;p81"/>
          <p:cNvGrpSpPr/>
          <p:nvPr/>
        </p:nvGrpSpPr>
        <p:grpSpPr>
          <a:xfrm>
            <a:off x="849633" y="4872527"/>
            <a:ext cx="677780" cy="679581"/>
            <a:chOff x="-1333200" y="2770450"/>
            <a:chExt cx="291450" cy="292225"/>
          </a:xfrm>
        </p:grpSpPr>
        <p:sp>
          <p:nvSpPr>
            <p:cNvPr id="16" name="Google Shape;15202;p81"/>
            <p:cNvSpPr/>
            <p:nvPr/>
          </p:nvSpPr>
          <p:spPr>
            <a:xfrm>
              <a:off x="-1299325" y="2808250"/>
              <a:ext cx="222925" cy="134725"/>
            </a:xfrm>
            <a:custGeom>
              <a:avLst/>
              <a:gdLst/>
              <a:ahLst/>
              <a:cxnLst/>
              <a:rect l="l" t="t" r="r" b="b"/>
              <a:pathLst>
                <a:path w="8917" h="5389" extrusionOk="0">
                  <a:moveTo>
                    <a:pt x="7877" y="631"/>
                  </a:moveTo>
                  <a:cubicBezTo>
                    <a:pt x="8066" y="631"/>
                    <a:pt x="8223" y="789"/>
                    <a:pt x="8223" y="978"/>
                  </a:cubicBezTo>
                  <a:cubicBezTo>
                    <a:pt x="8223" y="1167"/>
                    <a:pt x="8066" y="1324"/>
                    <a:pt x="7877" y="1324"/>
                  </a:cubicBezTo>
                  <a:cubicBezTo>
                    <a:pt x="7656" y="1324"/>
                    <a:pt x="7498" y="1167"/>
                    <a:pt x="7498" y="978"/>
                  </a:cubicBezTo>
                  <a:cubicBezTo>
                    <a:pt x="7498" y="789"/>
                    <a:pt x="7656" y="631"/>
                    <a:pt x="7877" y="631"/>
                  </a:cubicBezTo>
                  <a:close/>
                  <a:moveTo>
                    <a:pt x="3056" y="1293"/>
                  </a:moveTo>
                  <a:cubicBezTo>
                    <a:pt x="3245" y="1293"/>
                    <a:pt x="3403" y="1450"/>
                    <a:pt x="3403" y="1639"/>
                  </a:cubicBezTo>
                  <a:cubicBezTo>
                    <a:pt x="3403" y="1828"/>
                    <a:pt x="3245" y="1986"/>
                    <a:pt x="3056" y="1986"/>
                  </a:cubicBezTo>
                  <a:cubicBezTo>
                    <a:pt x="2867" y="1986"/>
                    <a:pt x="2710" y="1828"/>
                    <a:pt x="2710" y="1639"/>
                  </a:cubicBezTo>
                  <a:cubicBezTo>
                    <a:pt x="2741" y="1450"/>
                    <a:pt x="2899" y="1293"/>
                    <a:pt x="3056" y="1293"/>
                  </a:cubicBezTo>
                  <a:close/>
                  <a:moveTo>
                    <a:pt x="5797" y="3340"/>
                  </a:moveTo>
                  <a:cubicBezTo>
                    <a:pt x="6018" y="3340"/>
                    <a:pt x="6175" y="3498"/>
                    <a:pt x="6175" y="3687"/>
                  </a:cubicBezTo>
                  <a:cubicBezTo>
                    <a:pt x="6175" y="3876"/>
                    <a:pt x="6018" y="4034"/>
                    <a:pt x="5797" y="4034"/>
                  </a:cubicBezTo>
                  <a:cubicBezTo>
                    <a:pt x="5608" y="4034"/>
                    <a:pt x="5451" y="3876"/>
                    <a:pt x="5451" y="3687"/>
                  </a:cubicBezTo>
                  <a:cubicBezTo>
                    <a:pt x="5451" y="3498"/>
                    <a:pt x="5608" y="3340"/>
                    <a:pt x="5797" y="3340"/>
                  </a:cubicBezTo>
                  <a:close/>
                  <a:moveTo>
                    <a:pt x="1008" y="4034"/>
                  </a:moveTo>
                  <a:cubicBezTo>
                    <a:pt x="1198" y="4034"/>
                    <a:pt x="1355" y="4191"/>
                    <a:pt x="1355" y="4412"/>
                  </a:cubicBezTo>
                  <a:cubicBezTo>
                    <a:pt x="1355" y="4601"/>
                    <a:pt x="1198" y="4758"/>
                    <a:pt x="1008" y="4758"/>
                  </a:cubicBezTo>
                  <a:cubicBezTo>
                    <a:pt x="819" y="4758"/>
                    <a:pt x="662" y="4601"/>
                    <a:pt x="662" y="4412"/>
                  </a:cubicBezTo>
                  <a:cubicBezTo>
                    <a:pt x="662" y="4191"/>
                    <a:pt x="819" y="4034"/>
                    <a:pt x="1008" y="4034"/>
                  </a:cubicBezTo>
                  <a:close/>
                  <a:moveTo>
                    <a:pt x="7908" y="1"/>
                  </a:moveTo>
                  <a:cubicBezTo>
                    <a:pt x="7341" y="1"/>
                    <a:pt x="6868" y="474"/>
                    <a:pt x="6868" y="1009"/>
                  </a:cubicBezTo>
                  <a:cubicBezTo>
                    <a:pt x="6868" y="1198"/>
                    <a:pt x="6963" y="1419"/>
                    <a:pt x="7026" y="1576"/>
                  </a:cubicBezTo>
                  <a:lnTo>
                    <a:pt x="6112" y="2742"/>
                  </a:lnTo>
                  <a:cubicBezTo>
                    <a:pt x="6032" y="2722"/>
                    <a:pt x="5943" y="2711"/>
                    <a:pt x="5850" y="2711"/>
                  </a:cubicBezTo>
                  <a:cubicBezTo>
                    <a:pt x="5650" y="2711"/>
                    <a:pt x="5434" y="2760"/>
                    <a:pt x="5262" y="2868"/>
                  </a:cubicBezTo>
                  <a:lnTo>
                    <a:pt x="4096" y="1954"/>
                  </a:lnTo>
                  <a:cubicBezTo>
                    <a:pt x="4127" y="1891"/>
                    <a:pt x="4127" y="1765"/>
                    <a:pt x="4127" y="1639"/>
                  </a:cubicBezTo>
                  <a:cubicBezTo>
                    <a:pt x="4127" y="1104"/>
                    <a:pt x="3655" y="631"/>
                    <a:pt x="3088" y="631"/>
                  </a:cubicBezTo>
                  <a:cubicBezTo>
                    <a:pt x="2552" y="631"/>
                    <a:pt x="2080" y="1104"/>
                    <a:pt x="2080" y="1639"/>
                  </a:cubicBezTo>
                  <a:cubicBezTo>
                    <a:pt x="2080" y="1828"/>
                    <a:pt x="2143" y="2049"/>
                    <a:pt x="2237" y="2206"/>
                  </a:cubicBezTo>
                  <a:lnTo>
                    <a:pt x="1324" y="3372"/>
                  </a:lnTo>
                  <a:cubicBezTo>
                    <a:pt x="1261" y="3340"/>
                    <a:pt x="1134" y="3340"/>
                    <a:pt x="1008" y="3340"/>
                  </a:cubicBezTo>
                  <a:cubicBezTo>
                    <a:pt x="441" y="3340"/>
                    <a:pt x="0" y="3813"/>
                    <a:pt x="0" y="4349"/>
                  </a:cubicBezTo>
                  <a:cubicBezTo>
                    <a:pt x="0" y="4947"/>
                    <a:pt x="441" y="5388"/>
                    <a:pt x="1008" y="5388"/>
                  </a:cubicBezTo>
                  <a:cubicBezTo>
                    <a:pt x="1576" y="5388"/>
                    <a:pt x="2017" y="4916"/>
                    <a:pt x="2017" y="4349"/>
                  </a:cubicBezTo>
                  <a:cubicBezTo>
                    <a:pt x="2017" y="4160"/>
                    <a:pt x="1954" y="3971"/>
                    <a:pt x="1859" y="3813"/>
                  </a:cubicBezTo>
                  <a:lnTo>
                    <a:pt x="2773" y="2616"/>
                  </a:lnTo>
                  <a:cubicBezTo>
                    <a:pt x="2875" y="2650"/>
                    <a:pt x="2980" y="2667"/>
                    <a:pt x="3087" y="2667"/>
                  </a:cubicBezTo>
                  <a:cubicBezTo>
                    <a:pt x="3278" y="2667"/>
                    <a:pt x="3473" y="2611"/>
                    <a:pt x="3655" y="2490"/>
                  </a:cubicBezTo>
                  <a:lnTo>
                    <a:pt x="4821" y="3403"/>
                  </a:lnTo>
                  <a:cubicBezTo>
                    <a:pt x="4789" y="3498"/>
                    <a:pt x="4789" y="3624"/>
                    <a:pt x="4789" y="3719"/>
                  </a:cubicBezTo>
                  <a:cubicBezTo>
                    <a:pt x="4789" y="4286"/>
                    <a:pt x="5262" y="4758"/>
                    <a:pt x="5797" y="4758"/>
                  </a:cubicBezTo>
                  <a:cubicBezTo>
                    <a:pt x="6364" y="4758"/>
                    <a:pt x="6837" y="4286"/>
                    <a:pt x="6837" y="3719"/>
                  </a:cubicBezTo>
                  <a:cubicBezTo>
                    <a:pt x="6837" y="3529"/>
                    <a:pt x="6742" y="3340"/>
                    <a:pt x="6679" y="3183"/>
                  </a:cubicBezTo>
                  <a:lnTo>
                    <a:pt x="7593" y="1986"/>
                  </a:lnTo>
                  <a:cubicBezTo>
                    <a:pt x="7656" y="2049"/>
                    <a:pt x="7782" y="2049"/>
                    <a:pt x="7908" y="2049"/>
                  </a:cubicBezTo>
                  <a:cubicBezTo>
                    <a:pt x="8444" y="2049"/>
                    <a:pt x="8916" y="1576"/>
                    <a:pt x="8916" y="1009"/>
                  </a:cubicBez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7" name="Google Shape;15203;p81"/>
            <p:cNvSpPr/>
            <p:nvPr/>
          </p:nvSpPr>
          <p:spPr>
            <a:xfrm>
              <a:off x="-1333200" y="2770450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586" y="725"/>
                  </a:moveTo>
                  <a:cubicBezTo>
                    <a:pt x="10807" y="725"/>
                    <a:pt x="10964" y="883"/>
                    <a:pt x="10964" y="1072"/>
                  </a:cubicBezTo>
                  <a:lnTo>
                    <a:pt x="10964" y="7593"/>
                  </a:lnTo>
                  <a:lnTo>
                    <a:pt x="631" y="7593"/>
                  </a:lnTo>
                  <a:lnTo>
                    <a:pt x="631" y="1072"/>
                  </a:lnTo>
                  <a:cubicBezTo>
                    <a:pt x="662" y="883"/>
                    <a:pt x="820" y="725"/>
                    <a:pt x="977" y="725"/>
                  </a:cubicBezTo>
                  <a:close/>
                  <a:moveTo>
                    <a:pt x="10996" y="8286"/>
                  </a:moveTo>
                  <a:lnTo>
                    <a:pt x="10996" y="8633"/>
                  </a:lnTo>
                  <a:cubicBezTo>
                    <a:pt x="10996" y="8822"/>
                    <a:pt x="10838" y="8980"/>
                    <a:pt x="10618" y="8980"/>
                  </a:cubicBezTo>
                  <a:lnTo>
                    <a:pt x="1009" y="8980"/>
                  </a:lnTo>
                  <a:cubicBezTo>
                    <a:pt x="820" y="8980"/>
                    <a:pt x="662" y="8822"/>
                    <a:pt x="662" y="8633"/>
                  </a:cubicBezTo>
                  <a:lnTo>
                    <a:pt x="662" y="8286"/>
                  </a:lnTo>
                  <a:close/>
                  <a:moveTo>
                    <a:pt x="6617" y="9641"/>
                  </a:moveTo>
                  <a:lnTo>
                    <a:pt x="6932" y="11027"/>
                  </a:lnTo>
                  <a:lnTo>
                    <a:pt x="4632" y="11027"/>
                  </a:lnTo>
                  <a:lnTo>
                    <a:pt x="4947" y="9641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8570"/>
                  </a:lnTo>
                  <a:cubicBezTo>
                    <a:pt x="1" y="9137"/>
                    <a:pt x="473" y="9610"/>
                    <a:pt x="1009" y="9610"/>
                  </a:cubicBezTo>
                  <a:lnTo>
                    <a:pt x="4285" y="9610"/>
                  </a:lnTo>
                  <a:lnTo>
                    <a:pt x="3970" y="10996"/>
                  </a:lnTo>
                  <a:lnTo>
                    <a:pt x="3057" y="10996"/>
                  </a:lnTo>
                  <a:cubicBezTo>
                    <a:pt x="2868" y="10996"/>
                    <a:pt x="2710" y="11153"/>
                    <a:pt x="2710" y="11342"/>
                  </a:cubicBezTo>
                  <a:cubicBezTo>
                    <a:pt x="2710" y="11531"/>
                    <a:pt x="2868" y="11689"/>
                    <a:pt x="3057" y="11689"/>
                  </a:cubicBezTo>
                  <a:lnTo>
                    <a:pt x="8538" y="11689"/>
                  </a:lnTo>
                  <a:cubicBezTo>
                    <a:pt x="8727" y="11689"/>
                    <a:pt x="8885" y="11531"/>
                    <a:pt x="8885" y="11342"/>
                  </a:cubicBezTo>
                  <a:cubicBezTo>
                    <a:pt x="8885" y="11153"/>
                    <a:pt x="8727" y="10996"/>
                    <a:pt x="8538" y="10996"/>
                  </a:cubicBezTo>
                  <a:lnTo>
                    <a:pt x="7625" y="10996"/>
                  </a:lnTo>
                  <a:lnTo>
                    <a:pt x="7310" y="9610"/>
                  </a:lnTo>
                  <a:lnTo>
                    <a:pt x="10618" y="9610"/>
                  </a:lnTo>
                  <a:cubicBezTo>
                    <a:pt x="11185" y="9610"/>
                    <a:pt x="11657" y="9137"/>
                    <a:pt x="11657" y="8570"/>
                  </a:cubicBezTo>
                  <a:lnTo>
                    <a:pt x="11657" y="1040"/>
                  </a:lnTo>
                  <a:cubicBezTo>
                    <a:pt x="11657" y="473"/>
                    <a:pt x="11185" y="1"/>
                    <a:pt x="10618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19936" y="1903184"/>
            <a:ext cx="91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1609" y="197581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млрд 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USD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96200" y="197581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годовой 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товарооборот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3537" y="332656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1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лет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96200" y="39421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успешной 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работы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3732" y="3501008"/>
            <a:ext cx="4028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400 000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6200" y="374810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сделок в год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83732" y="5085184"/>
            <a:ext cx="4028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28 000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96200" y="542373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2341353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47F502F-7CF7-4370-AEB7-CEBD28F19FE6}"/>
              </a:ext>
            </a:extLst>
          </p:cNvPr>
          <p:cNvGrpSpPr/>
          <p:nvPr/>
        </p:nvGrpSpPr>
        <p:grpSpPr>
          <a:xfrm>
            <a:off x="335360" y="1412776"/>
            <a:ext cx="11195272" cy="4801716"/>
            <a:chOff x="5133319" y="1520032"/>
            <a:chExt cx="11195272" cy="4801716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A8A8557C-9202-4189-9F3A-4021563E4791}"/>
                </a:ext>
              </a:extLst>
            </p:cNvPr>
            <p:cNvSpPr/>
            <p:nvPr/>
          </p:nvSpPr>
          <p:spPr>
            <a:xfrm>
              <a:off x="5133319" y="1520032"/>
              <a:ext cx="3744416" cy="4801716"/>
            </a:xfrm>
            <a:prstGeom prst="roundRect">
              <a:avLst>
                <a:gd name="adj" fmla="val 2083"/>
              </a:avLst>
            </a:prstGeom>
            <a:gradFill flip="none" rotWithShape="1">
              <a:gsLst>
                <a:gs pos="25124">
                  <a:srgbClr val="4B7331"/>
                </a:gs>
                <a:gs pos="80000">
                  <a:schemeClr val="accent5">
                    <a:lumMod val="89000"/>
                  </a:schemeClr>
                </a:gs>
                <a:gs pos="74000">
                  <a:schemeClr val="accent5">
                    <a:lumMod val="75000"/>
                  </a:schemeClr>
                </a:gs>
                <a:gs pos="81000">
                  <a:srgbClr val="38562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DB4D98F6-E15A-4F92-B871-EDE94813F050}"/>
                </a:ext>
              </a:extLst>
            </p:cNvPr>
            <p:cNvSpPr/>
            <p:nvPr/>
          </p:nvSpPr>
          <p:spPr>
            <a:xfrm>
              <a:off x="5799876" y="1713367"/>
              <a:ext cx="1379042" cy="137904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endParaRPr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24319D5A-D5FA-4F0E-A1A3-6EEEB6C81553}"/>
                </a:ext>
              </a:extLst>
            </p:cNvPr>
            <p:cNvSpPr/>
            <p:nvPr/>
          </p:nvSpPr>
          <p:spPr>
            <a:xfrm>
              <a:off x="5506219" y="2298290"/>
              <a:ext cx="837760" cy="1269266"/>
            </a:xfrm>
            <a:prstGeom prst="rect">
              <a:avLst/>
            </a:prstGeom>
            <a:solidFill>
              <a:srgbClr val="7BA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2A2F4E6-1005-4948-AFB4-7041D02410C1}"/>
                </a:ext>
              </a:extLst>
            </p:cNvPr>
            <p:cNvSpPr txBox="1"/>
            <p:nvPr/>
          </p:nvSpPr>
          <p:spPr>
            <a:xfrm>
              <a:off x="5305216" y="2402887"/>
              <a:ext cx="2228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solidFill>
                      <a:srgbClr val="4D7532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Roboto" pitchFamily="2" charset="0"/>
                  <a:cs typeface="Lato" charset="0"/>
                  <a:sym typeface="Roboto" pitchFamily="2" charset="0"/>
                </a:rPr>
                <a:t>КОНТАКТЫ</a:t>
              </a:r>
              <a:endParaRPr kumimoji="0" lang="en-US" sz="2400" b="1" i="0" u="none" strike="noStrike" kern="1200" cap="none" spc="0" normalizeH="0" baseline="0" noProof="0" dirty="0">
                <a:ln>
                  <a:solidFill>
                    <a:srgbClr val="4D7532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Lato" charset="0"/>
                <a:sym typeface="Roboto" pitchFamily="2" charset="0"/>
              </a:endParaRPr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44270407-3A95-448F-A83C-59B62D6F4D24}"/>
                </a:ext>
              </a:extLst>
            </p:cNvPr>
            <p:cNvSpPr/>
            <p:nvPr/>
          </p:nvSpPr>
          <p:spPr>
            <a:xfrm>
              <a:off x="5399691" y="4069529"/>
              <a:ext cx="313234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Roboto" pitchFamily="2" charset="0"/>
                  <a:cs typeface="Lato" charset="0"/>
                  <a:sym typeface="Roboto" pitchFamily="2" charset="0"/>
                </a:rPr>
                <a:t>Республика Беларусь, </a:t>
              </a:r>
              <a:b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Roboto" pitchFamily="2" charset="0"/>
                  <a:cs typeface="Lato" charset="0"/>
                  <a:sym typeface="Roboto" pitchFamily="2" charset="0"/>
                </a:rPr>
              </a:b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Roboto" pitchFamily="2" charset="0"/>
                  <a:cs typeface="Lato" charset="0"/>
                  <a:sym typeface="Roboto" pitchFamily="2" charset="0"/>
                </a:rPr>
                <a:t>г. Минск, ул. Казинца, 2-200</a:t>
              </a:r>
            </a:p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Roboto" pitchFamily="2" charset="0"/>
                <a:cs typeface="Lato" charset="0"/>
                <a:sym typeface="Roboto" pitchFamily="2" charset="0"/>
              </a:endParaRPr>
            </a:p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Roboto" pitchFamily="2" charset="0"/>
                <a:cs typeface="Lato" charset="0"/>
                <a:sym typeface="Roboto" pitchFamily="2" charset="0"/>
              </a:endParaRPr>
            </a:p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Roboto" pitchFamily="2" charset="0"/>
                  <a:cs typeface="Lato" charset="0"/>
                  <a:sym typeface="Roboto" pitchFamily="2" charset="0"/>
                </a:rPr>
                <a:t>Е-mail: info@butb.by  </a:t>
              </a:r>
            </a:p>
            <a:p>
              <a:pPr marL="0" marR="0" lvl="0" indent="0" algn="l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Roboto" pitchFamily="2" charset="0"/>
                  <a:cs typeface="Lato" charset="0"/>
                  <a:sym typeface="Roboto" pitchFamily="2" charset="0"/>
                </a:rPr>
                <a:t>Сайт: www.butb.by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AD5F0A-2631-4926-8C02-20379659F6C9}"/>
                </a:ext>
              </a:extLst>
            </p:cNvPr>
            <p:cNvSpPr txBox="1"/>
            <p:nvPr/>
          </p:nvSpPr>
          <p:spPr>
            <a:xfrm>
              <a:off x="9559839" y="5702192"/>
              <a:ext cx="6768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3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/>
                  <a:cs typeface="+mn-cs"/>
                  <a:sym typeface="Roboto" pitchFamily="2" charset="0"/>
                </a:rPr>
                <a:t>ПРИГЛАШАЕМ К СОТРУДНИЧЕСТВУ!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  <a:sym typeface="Roboto" pitchFamily="2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278EB55-36C9-441D-89D9-2C8FD5104D59}"/>
              </a:ext>
            </a:extLst>
          </p:cNvPr>
          <p:cNvSpPr txBox="1"/>
          <p:nvPr/>
        </p:nvSpPr>
        <p:spPr>
          <a:xfrm>
            <a:off x="4349639" y="3931914"/>
            <a:ext cx="3546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+375 17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309 32 07 </a:t>
            </a:r>
          </a:p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+375 29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sym typeface="Roboto" pitchFamily="2" charset="0"/>
              </a:rPr>
              <a:t>140 03 32</a:t>
            </a:r>
          </a:p>
          <a:p>
            <a:pPr lvl="0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Е-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mail: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sym typeface="Roboto" pitchFamily="2" charset="0"/>
              </a:rPr>
              <a:t>m.khomich@butb.by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sym typeface="Roboto" pitchFamily="2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63C5894-0582-4521-A799-2CBA03062337}"/>
              </a:ext>
            </a:extLst>
          </p:cNvPr>
          <p:cNvSpPr/>
          <p:nvPr/>
        </p:nvSpPr>
        <p:spPr>
          <a:xfrm>
            <a:off x="4349639" y="2438561"/>
            <a:ext cx="3546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Начальник управления торгов  </a:t>
            </a:r>
          </a:p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перспективными товарами</a:t>
            </a:r>
          </a:p>
          <a:p>
            <a:pPr marL="0" marR="0" lvl="0" indent="0" algn="l" defTabSz="1219137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649941"/>
                </a:solidFill>
                <a:latin typeface="Arial" panose="020B0604020202020204" pitchFamily="34" charset="0"/>
                <a:ea typeface="Arial Unicode MS"/>
                <a:sym typeface="Roboto" pitchFamily="2" charset="0"/>
              </a:rPr>
              <a:t>ХОМИЧ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+mn-cs"/>
              <a:sym typeface="Roboto" pitchFamily="2" charset="0"/>
            </a:endParaRPr>
          </a:p>
          <a:p>
            <a:pPr marL="0" marR="0" lvl="0" indent="0" algn="l" defTabSz="1219137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  <a:sym typeface="Roboto" pitchFamily="2" charset="0"/>
              </a:rPr>
              <a:t>Максим Владимирович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542D2F-D9ED-43D6-AB59-C0B1B35997AE}"/>
              </a:ext>
            </a:extLst>
          </p:cNvPr>
          <p:cNvSpPr txBox="1"/>
          <p:nvPr/>
        </p:nvSpPr>
        <p:spPr>
          <a:xfrm>
            <a:off x="4509852" y="1270980"/>
            <a:ext cx="702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  <a:sym typeface="Roboto" pitchFamily="2" charset="0"/>
              </a:rPr>
              <a:t>Управление</a:t>
            </a:r>
          </a:p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  <a:sym typeface="Roboto" pitchFamily="2" charset="0"/>
              </a:rPr>
              <a:t>внешнеэкономической деятельности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9D107-169C-454B-B808-639962B386BB}"/>
              </a:ext>
            </a:extLst>
          </p:cNvPr>
          <p:cNvSpPr txBox="1"/>
          <p:nvPr/>
        </p:nvSpPr>
        <p:spPr>
          <a:xfrm>
            <a:off x="8040216" y="3925505"/>
            <a:ext cx="3546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+375 17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309 37 92 </a:t>
            </a:r>
          </a:p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+375 29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sym typeface="Roboto" pitchFamily="2" charset="0"/>
              </a:rPr>
              <a:t>198 78 80</a:t>
            </a:r>
          </a:p>
          <a:p>
            <a:pPr lvl="0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Е-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mail: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sym typeface="Roboto" pitchFamily="2" charset="0"/>
              </a:rPr>
              <a:t>i.bezmenov@butb.by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itchFamily="2" charset="0"/>
              <a:cs typeface="+mn-cs"/>
              <a:sym typeface="Roboto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33A521-8F61-4D98-9753-A4AB5748AB36}"/>
              </a:ext>
            </a:extLst>
          </p:cNvPr>
          <p:cNvSpPr/>
          <p:nvPr/>
        </p:nvSpPr>
        <p:spPr>
          <a:xfrm>
            <a:off x="8004212" y="2437500"/>
            <a:ext cx="4187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Ведущий специалист управления</a:t>
            </a:r>
          </a:p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+mn-cs"/>
                <a:sym typeface="Roboto" pitchFamily="2" charset="0"/>
              </a:rPr>
              <a:t>внешнеэкономической деятельности</a:t>
            </a:r>
          </a:p>
          <a:p>
            <a:pPr marL="0" marR="0" lvl="0" indent="0" algn="l" defTabSz="1219137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649941"/>
                </a:solidFill>
                <a:latin typeface="Arial" panose="020B0604020202020204" pitchFamily="34" charset="0"/>
                <a:ea typeface="Arial Unicode MS"/>
                <a:sym typeface="Roboto" pitchFamily="2" charset="0"/>
              </a:rPr>
              <a:t>БЕЗМЕНОВ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+mn-cs"/>
              <a:sym typeface="Roboto" pitchFamily="2" charset="0"/>
            </a:endParaRPr>
          </a:p>
          <a:p>
            <a:pPr marL="0" marR="0" lvl="0" indent="0" algn="l" defTabSz="1219137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  <a:sym typeface="Roboto" pitchFamily="2" charset="0"/>
              </a:rPr>
              <a:t>Игорь Александрович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3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829" r="-218"/>
          <a:stretch/>
        </p:blipFill>
        <p:spPr>
          <a:xfrm>
            <a:off x="1" y="-27383"/>
            <a:ext cx="12216680" cy="6776434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idx="10" sz="quarter" type="body"/>
          </p:nvPr>
        </p:nvSpPr>
        <p:spPr>
          <a:xfrm>
            <a:off x="0" y="4941167"/>
            <a:ext cx="12192000" cy="1800201"/>
          </a:xfrm>
          <a:gradFill flip="none" rotWithShape="1">
            <a:gsLst>
              <a:gs pos="0">
                <a:srgbClr val="273B19"/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rgbClr val="273B19"/>
              </a:gs>
            </a:gsLst>
            <a:path path="circle">
              <a:fillToRect l="100000" t="100000"/>
            </a:path>
            <a:tileRect b="-100000" r="-100000"/>
          </a:gradFill>
        </p:spPr>
        <p:txBody>
          <a:bodyPr/>
          <a:lstStyle/>
          <a:p>
            <a:r>
              <a:rPr dirty="0" lang="ru-RU" sz="4000">
                <a:solidFill>
                  <a:schemeClr val="bg1"/>
                </a:solidFill>
              </a:rPr>
              <a:t>БУДЬ С НАМИ – ТОРГУЙ СО </a:t>
            </a:r>
            <a:r>
              <a:rPr lang="ru-RU" sz="4000">
                <a:solidFill>
                  <a:schemeClr val="bg1"/>
                </a:solidFill>
              </a:rPr>
              <a:t>ВСЕМ МИРОМ!</a:t>
            </a:r>
            <a:endParaRPr dirty="0" lang="ru-RU" sz="4000">
              <a:solidFill>
                <a:schemeClr val="bg1"/>
              </a:solidFill>
            </a:endParaRPr>
          </a:p>
        </p:txBody>
      </p:sp>
      <p:sp>
        <p:nvSpPr>
          <p:cNvPr id="3" name="AutoShape 3"/>
          <p:cNvSpPr>
            <a:spLocks noChangeArrowheads="1" noChangeAspect="1" noTextEdit="1"/>
          </p:cNvSpPr>
          <p:nvPr/>
        </p:nvSpPr>
        <p:spPr bwMode="auto">
          <a:xfrm>
            <a:off x="4367213" y="549275"/>
            <a:ext cx="334168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32656"/>
            <a:ext cx="2544958" cy="7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3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00930" y="60309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780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47892" y="972428"/>
            <a:ext cx="195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экспорт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5365" y="2154497"/>
            <a:ext cx="2868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6 000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63258" y="2360302"/>
            <a:ext cx="4316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иностранных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участников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6960" y="5242042"/>
            <a:ext cx="155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70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57480" y="5632020"/>
            <a:ext cx="26065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стран мира </a:t>
            </a:r>
          </a:p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186132" y="1442460"/>
            <a:ext cx="3640589" cy="1738779"/>
          </a:xfrm>
        </p:spPr>
        <p:txBody>
          <a:bodyPr>
            <a:noAutofit/>
          </a:bodyPr>
          <a:lstStyle/>
          <a:p>
            <a:r>
              <a:rPr lang="ru-RU" sz="3600" dirty="0">
                <a:sym typeface="Roboto" pitchFamily="2" charset="0"/>
              </a:rPr>
              <a:t>Ключевые</a:t>
            </a:r>
            <a:br>
              <a:rPr lang="ru-RU" sz="3600" dirty="0">
                <a:sym typeface="Roboto" pitchFamily="2" charset="0"/>
              </a:rPr>
            </a:br>
            <a:r>
              <a:rPr lang="ru-RU" sz="3600" dirty="0">
                <a:sym typeface="Roboto" pitchFamily="2" charset="0"/>
              </a:rPr>
              <a:t>показатели</a:t>
            </a:r>
            <a:br>
              <a:rPr lang="ru-RU" sz="3600" dirty="0">
                <a:sym typeface="Roboto" pitchFamily="2" charset="0"/>
              </a:rPr>
            </a:br>
            <a:r>
              <a:rPr lang="ru-RU" sz="3600" dirty="0">
                <a:sym typeface="Roboto" pitchFamily="2" charset="0"/>
              </a:rPr>
              <a:t>внешней </a:t>
            </a:r>
            <a:br>
              <a:rPr lang="ru-RU" sz="3600" dirty="0">
                <a:sym typeface="Roboto" pitchFamily="2" charset="0"/>
              </a:rPr>
            </a:br>
            <a:r>
              <a:rPr lang="ru-RU" sz="3600" dirty="0">
                <a:sym typeface="Roboto" pitchFamily="2" charset="0"/>
              </a:rPr>
              <a:t>торговли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DF1C2C-BE4D-49C6-9998-4F320F44D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30" y="1923993"/>
            <a:ext cx="2514493" cy="25144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846538-8E1D-41E9-A509-93B95F640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40" y="4724820"/>
            <a:ext cx="1921648" cy="19216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1544D2-7562-4C89-8B6F-7A27769DD1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77" y="2955807"/>
            <a:ext cx="946386" cy="9463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3E551F-04A3-49D5-AED2-F3607AA15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37" y="0"/>
            <a:ext cx="1250985" cy="12509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E9B67D8-C9DF-4229-A619-E2E542E08C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87" y="5133092"/>
            <a:ext cx="906426" cy="9064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26106" y="800708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млн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USD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665" y="3860467"/>
            <a:ext cx="129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2021 г.</a:t>
            </a:r>
          </a:p>
        </p:txBody>
      </p:sp>
      <p:sp>
        <p:nvSpPr>
          <p:cNvPr id="28" name="Block Arc 41">
            <a:extLst>
              <a:ext uri="{FF2B5EF4-FFF2-40B4-BE49-F238E27FC236}">
                <a16:creationId xmlns:a16="http://schemas.microsoft.com/office/drawing/2014/main" id="{40FC1325-B513-4571-8F58-47CC2C19395B}"/>
              </a:ext>
            </a:extLst>
          </p:cNvPr>
          <p:cNvSpPr/>
          <p:nvPr/>
        </p:nvSpPr>
        <p:spPr>
          <a:xfrm>
            <a:off x="911424" y="4833156"/>
            <a:ext cx="533968" cy="703020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546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5349" y="3797359"/>
            <a:ext cx="2058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603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0088" y="3962481"/>
            <a:ext cx="5186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новых компаний-</a:t>
            </a:r>
          </a:p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нерезидентов</a:t>
            </a:r>
          </a:p>
        </p:txBody>
      </p:sp>
    </p:spTree>
    <p:extLst>
      <p:ext uri="{BB962C8B-B14F-4D97-AF65-F5344CB8AC3E}">
        <p14:creationId xmlns:p14="http://schemas.microsoft.com/office/powerpoint/2010/main" val="832755864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 noGrp="1"/>
          </p:cNvPicPr>
          <p:nvPr>
            <p:ph idx="1" type="pic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 noGrp="1"/>
          </p:cNvPicPr>
          <p:nvPr>
            <p:ph idx="12" type="pic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4547453"/>
            <a:ext cx="1728192" cy="887858"/>
          </a:xfrm>
        </p:spPr>
      </p:pic>
      <p:pic>
        <p:nvPicPr>
          <p:cNvPr id="12" name="Рисунок 11"/>
          <p:cNvPicPr>
            <a:picLocks noChangeAspect="1" noGrp="1"/>
          </p:cNvPicPr>
          <p:nvPr>
            <p:ph idx="13" type="pic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7"/>
          <a:stretch/>
        </p:blipFill>
        <p:spPr>
          <a:xfrm>
            <a:off x="911425" y="5589240"/>
            <a:ext cx="1728192" cy="924407"/>
          </a:xfrm>
        </p:spPr>
      </p:pic>
      <p:pic>
        <p:nvPicPr>
          <p:cNvPr id="6" name="Рисунок 5"/>
          <p:cNvPicPr>
            <a:picLocks noChangeAspect="1" noGrp="1"/>
          </p:cNvPicPr>
          <p:nvPr>
            <p:ph idx="1" type="pic"/>
          </p:nvPr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4" y="2382838"/>
            <a:ext cx="1728391" cy="923925"/>
          </a:xfrm>
        </p:spPr>
      </p:pic>
      <p:pic>
        <p:nvPicPr>
          <p:cNvPr id="8" name="Рисунок 7"/>
          <p:cNvPicPr>
            <a:picLocks noChangeAspect="1" noGrp="1"/>
          </p:cNvPicPr>
          <p:nvPr>
            <p:ph idx="1" type="pic"/>
          </p:nvPr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1345142"/>
            <a:ext cx="1728788" cy="851428"/>
          </a:xfr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395700" y="404664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ru-RU" sz="3600">
                <a:sym charset="0" pitchFamily="2" typeface="Roboto"/>
              </a:rPr>
              <a:t>5 товарных секций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3215680" y="1482813"/>
            <a:ext cx="626469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0" dirty="0" lang="ru-RU">
                <a:sym charset="0" pitchFamily="2" typeface="Roboto"/>
              </a:rPr>
              <a:t>Металлопродукция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3215680" y="2556766"/>
            <a:ext cx="626469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0" dirty="0" err="1" lang="ru-RU">
                <a:sym charset="0" pitchFamily="2" typeface="Roboto"/>
              </a:rPr>
              <a:t>Лесопродукция</a:t>
            </a:r>
            <a:endParaRPr b="0" dirty="0" lang="ru-RU">
              <a:sym charset="0" pitchFamily="2" typeface="Roboto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215680" y="3630719"/>
            <a:ext cx="626469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0" dirty="0" lang="ru-RU">
                <a:sym charset="0" pitchFamily="2" typeface="Roboto"/>
              </a:rPr>
              <a:t>Сельхозпродукция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215680" y="4704672"/>
            <a:ext cx="8712968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0" dirty="0" lang="ru-RU">
                <a:sym charset="0" pitchFamily="2" typeface="Roboto"/>
              </a:rPr>
              <a:t>Промышленные и потребительские товары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3215680" y="5778625"/>
            <a:ext cx="8352928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0" dirty="0" lang="ru-RU">
                <a:sym charset="0" pitchFamily="2" typeface="Roboto"/>
              </a:rPr>
              <a:t>Нефтепродукты и электроэнергия</a:t>
            </a:r>
          </a:p>
        </p:txBody>
      </p:sp>
    </p:spTree>
    <p:extLst>
      <p:ext uri="{BB962C8B-B14F-4D97-AF65-F5344CB8AC3E}">
        <p14:creationId xmlns:p14="http://schemas.microsoft.com/office/powerpoint/2010/main" val="401667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95900" y="523243"/>
            <a:ext cx="2914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2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745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87317" y="855816"/>
            <a:ext cx="256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компаний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4964" y="3890461"/>
            <a:ext cx="2868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574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80820" y="422901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товарооборот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9984" y="5322693"/>
            <a:ext cx="3175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150%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87317" y="5661248"/>
            <a:ext cx="292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темп роста</a:t>
            </a:r>
          </a:p>
        </p:txBody>
      </p: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263352" y="1592796"/>
            <a:ext cx="2919009" cy="2916324"/>
          </a:xfrm>
        </p:spPr>
        <p:txBody>
          <a:bodyPr>
            <a:noAutofit/>
          </a:bodyPr>
          <a:lstStyle/>
          <a:p>
            <a:r>
              <a:rPr lang="ru-RU" sz="3600" dirty="0">
                <a:sym typeface="Roboto" pitchFamily="2" charset="0"/>
              </a:rPr>
              <a:t>Биржевая</a:t>
            </a:r>
            <a:br>
              <a:rPr lang="ru-RU" sz="3600" dirty="0">
                <a:sym typeface="Roboto" pitchFamily="2" charset="0"/>
              </a:rPr>
            </a:br>
            <a:r>
              <a:rPr lang="ru-RU" sz="3600" dirty="0">
                <a:sym typeface="Roboto" pitchFamily="2" charset="0"/>
              </a:rPr>
              <a:t>торговля</a:t>
            </a:r>
            <a:br>
              <a:rPr lang="ru-RU" sz="3600" dirty="0">
                <a:sym typeface="Roboto" pitchFamily="2" charset="0"/>
              </a:rPr>
            </a:br>
            <a:r>
              <a:rPr lang="ru-RU" sz="3600" dirty="0">
                <a:sym typeface="Roboto" pitchFamily="2" charset="0"/>
              </a:rPr>
              <a:t>с РФ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2804" y="2219854"/>
            <a:ext cx="2868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+253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4232" y="257942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новых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4092" y="4007413"/>
            <a:ext cx="14401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7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млн 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USD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649941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C62ABD80-4BAC-4AA0-972A-30C0B627D475}"/>
              </a:ext>
            </a:extLst>
          </p:cNvPr>
          <p:cNvSpPr/>
          <p:nvPr/>
        </p:nvSpPr>
        <p:spPr>
          <a:xfrm>
            <a:off x="947428" y="4906712"/>
            <a:ext cx="648072" cy="5712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546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3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263079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 noGrp="1"/>
          </p:cNvPicPr>
          <p:nvPr>
            <p:ph idx="1" type="pic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"/>
          <a:stretch>
            <a:fillRect/>
          </a:stretch>
        </p:blipFill>
        <p:spPr/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935760" y="404664"/>
            <a:ext cx="626469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1200" kumimoji="0" lang="ru-RU" noProof="0" normalizeH="0" spc="0" strike="noStrike" sz="3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999656" y="1520671"/>
            <a:ext cx="5997374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charset="0" pitchFamily="2" typeface="Roboto"/>
              </a:rPr>
              <a:t>Черные металлы и изделия из них</a:t>
            </a:r>
            <a:endParaRPr b="0" baseline="0" cap="none" dirty="0" i="0" kern="1200" kumimoji="0" lang="ru-RU" noProof="0" normalizeH="0" spc="0" strike="noStrike" sz="4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943872" y="360543"/>
            <a:ext cx="449630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charset="0" pitchFamily="2" typeface="Roboto"/>
              </a:rPr>
              <a:t>Импорт из России</a:t>
            </a:r>
          </a:p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1200" kumimoji="0" lang="ru-RU" noProof="0" normalizeH="0" spc="0" strike="noStrike" sz="4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pic>
        <p:nvPicPr>
          <p:cNvPr id="9" name="Рисунок 8"/>
          <p:cNvPicPr>
            <a:picLocks noChangeAspect="1" noGrp="1"/>
          </p:cNvPicPr>
          <p:nvPr>
            <p:ph idx="13" type="pic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7"/>
          <a:stretch>
            <a:fillRect/>
          </a:stretch>
        </p:blipFill>
        <p:spPr/>
      </p:pic>
      <p:pic>
        <p:nvPicPr>
          <p:cNvPr id="29" name="Рисунок 28"/>
          <p:cNvPicPr>
            <a:picLocks noChangeAspect="1" noGrp="1"/>
          </p:cNvPicPr>
          <p:nvPr>
            <p:ph idx="1" type="pic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/>
          <a:stretch>
            <a:fillRect/>
          </a:stretch>
        </p:blipFill>
        <p:spPr/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3087688" y="3653199"/>
            <a:ext cx="6124333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charset="0" pitchFamily="2" typeface="Roboto"/>
              </a:rPr>
              <a:t>Цветные металлы и изделия из них</a:t>
            </a:r>
            <a:endParaRPr b="0" baseline="0" cap="none" dirty="0" i="0" kern="1200" kumimoji="0" lang="ru-RU" noProof="0" normalizeH="0" spc="0" strike="noStrike" sz="4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071664" y="2584557"/>
            <a:ext cx="244827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charset="0" pitchFamily="2" typeface="Roboto"/>
              </a:rPr>
              <a:t>Уголь и кокс</a:t>
            </a:r>
            <a:endParaRPr b="0" baseline="0" cap="none" dirty="0" i="0" kern="1200" kumimoji="0" lang="ru-RU" noProof="0" normalizeH="0" spc="0" strike="noStrike" sz="4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087688" y="4721841"/>
            <a:ext cx="622869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charset="0" pitchFamily="2" typeface="Roboto"/>
              </a:rPr>
              <a:t>Кабельно-проводниковая продукция</a:t>
            </a:r>
            <a:endParaRPr b="0" baseline="0" cap="none" dirty="0" i="0" kern="1200" kumimoji="0" lang="ru-RU" noProof="0" normalizeH="0" spc="0" strike="noStrike" sz="4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3087688" y="5794408"/>
            <a:ext cx="622869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charset="0" pitchFamily="2" typeface="Roboto"/>
              </a:rPr>
              <a:t>Шрот масличных и корм. добавки</a:t>
            </a:r>
            <a:endParaRPr b="0" baseline="0" cap="none" dirty="0" i="0" kern="1200" kumimoji="0" lang="ru-RU" noProof="0" normalizeH="0" spc="0" strike="noStrike" sz="4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8757342" y="1184555"/>
            <a:ext cx="3004940" cy="1200329"/>
            <a:chOff x="4717226" y="3514024"/>
            <a:chExt cx="3959820" cy="1297701"/>
          </a:xfrm>
        </p:grpSpPr>
        <p:sp>
          <p:nvSpPr>
            <p:cNvPr id="56" name="TextBox 55"/>
            <p:cNvSpPr txBox="1"/>
            <p:nvPr/>
          </p:nvSpPr>
          <p:spPr>
            <a:xfrm>
              <a:off x="4717226" y="3514024"/>
              <a:ext cx="2488476" cy="129770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219137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7200" u="none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415</a:t>
              </a:r>
              <a:endPara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44706" y="3680329"/>
              <a:ext cx="1532340" cy="93833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9137" eaLnBrk="1" fontAlgn="auto" hangingPunct="1" indent="0" latinLnBrk="1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млн </a:t>
              </a:r>
              <a:b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</a:br>
              <a:r>
                <a:rPr b="0" baseline="0" cap="none" dirty="0" i="0" kern="1200" kumimoji="0" lang="en-US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USD</a:t>
              </a:r>
              <a:endPara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charset="0" pitchFamily="2" typeface="Roboto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8760296" y="2228671"/>
            <a:ext cx="3001986" cy="1200329"/>
            <a:chOff x="4717226" y="3514024"/>
            <a:chExt cx="3955927" cy="1297701"/>
          </a:xfrm>
        </p:grpSpPr>
        <p:sp>
          <p:nvSpPr>
            <p:cNvPr id="59" name="TextBox 58"/>
            <p:cNvSpPr txBox="1"/>
            <p:nvPr/>
          </p:nvSpPr>
          <p:spPr>
            <a:xfrm>
              <a:off x="4717226" y="3514024"/>
              <a:ext cx="2488476" cy="129770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219137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7200" u="none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42</a:t>
              </a:r>
              <a:endPara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40813" y="3703157"/>
              <a:ext cx="1532340" cy="93833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9137" eaLnBrk="1" fontAlgn="auto" hangingPunct="1" indent="0" latinLnBrk="1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млн </a:t>
              </a:r>
              <a:b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</a:br>
              <a:r>
                <a:rPr b="0" baseline="0" cap="none" dirty="0" i="0" kern="1200" kumimoji="0" lang="en-US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USD</a:t>
              </a:r>
              <a:endPara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charset="0" pitchFamily="2" typeface="Roboto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8796300" y="3353616"/>
            <a:ext cx="3001986" cy="1200329"/>
            <a:chOff x="4717226" y="3514024"/>
            <a:chExt cx="3955927" cy="1297701"/>
          </a:xfrm>
        </p:grpSpPr>
        <p:sp>
          <p:nvSpPr>
            <p:cNvPr id="65" name="TextBox 64"/>
            <p:cNvSpPr txBox="1"/>
            <p:nvPr/>
          </p:nvSpPr>
          <p:spPr>
            <a:xfrm>
              <a:off x="4717226" y="3514024"/>
              <a:ext cx="2488476" cy="129770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219137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7200" u="none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23</a:t>
              </a:r>
              <a:endPara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40813" y="3711236"/>
              <a:ext cx="1532340" cy="93833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9137" eaLnBrk="1" fontAlgn="auto" hangingPunct="1" indent="0" latinLnBrk="1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млн </a:t>
              </a:r>
              <a:b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</a:br>
              <a:r>
                <a:rPr b="0" baseline="0" cap="none" dirty="0" i="0" kern="1200" kumimoji="0" lang="en-US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USD</a:t>
              </a:r>
              <a:endPara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charset="0" pitchFamily="2" typeface="Roboto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8796300" y="4422953"/>
            <a:ext cx="3036008" cy="2246407"/>
            <a:chOff x="4717226" y="3514024"/>
            <a:chExt cx="4000760" cy="2428638"/>
          </a:xfrm>
        </p:grpSpPr>
        <p:sp>
          <p:nvSpPr>
            <p:cNvPr id="68" name="TextBox 67"/>
            <p:cNvSpPr txBox="1"/>
            <p:nvPr/>
          </p:nvSpPr>
          <p:spPr>
            <a:xfrm>
              <a:off x="4717226" y="3514024"/>
              <a:ext cx="2488476" cy="129770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219137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en-US" noProof="0" normalizeH="0" spc="0" strike="noStrike" sz="7200" u="none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1</a:t>
              </a:r>
              <a:r>
                <a:rPr b="0" baseline="0" cap="none" dirty="0" i="0" kern="1200" kumimoji="0" lang="ru-RU" noProof="0" normalizeH="0" spc="0" strike="noStrike" sz="7200" u="none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9</a:t>
              </a:r>
              <a:endPara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154364" y="3693971"/>
              <a:ext cx="1532340" cy="93833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9137" eaLnBrk="1" fontAlgn="auto" hangingPunct="1" indent="0" latinLnBrk="1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млн </a:t>
              </a:r>
              <a:b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</a:br>
              <a:r>
                <a:rPr b="0" baseline="0" cap="none" dirty="0" i="0" kern="1200" kumimoji="0" lang="en-US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USD</a:t>
              </a:r>
              <a:endPara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charset="0" pitchFamily="2" typeface="Roboto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48788" y="4644961"/>
              <a:ext cx="2488475" cy="129770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219137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7200" u="none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4</a:t>
              </a:r>
              <a:endPara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85646" y="4832259"/>
              <a:ext cx="1532340" cy="93833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9137" eaLnBrk="1" fontAlgn="auto" hangingPunct="1" indent="0" latinLnBrk="1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млн </a:t>
              </a:r>
              <a:b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</a:br>
              <a:r>
                <a:rPr b="0" baseline="0" cap="none" dirty="0" i="0" kern="1200" kumimoji="0" lang="en-US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USD</a:t>
              </a:r>
              <a:endPara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charset="0" pitchFamily="2" typeface="Roboto"/>
              </a:endParaRPr>
            </a:p>
          </p:txBody>
        </p:sp>
      </p:grpSp>
      <p:sp>
        <p:nvSpPr>
          <p:cNvPr id="2" name="Рисунок 1"/>
          <p:cNvSpPr>
            <a:spLocks noGrp="1"/>
          </p:cNvSpPr>
          <p:nvPr>
            <p:ph idx="1" type="pic"/>
          </p:nvPr>
        </p:nvSpPr>
        <p:spPr/>
      </p:sp>
      <p:pic>
        <p:nvPicPr>
          <p:cNvPr id="73" name="Рисунок 72"/>
          <p:cNvPicPr>
            <a:picLocks noChangeAspect="1" noGrp="1"/>
          </p:cNvPicPr>
          <p:nvPr>
            <p:ph idx="1" type="pic"/>
          </p:nvPr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1345142"/>
            <a:ext cx="1728788" cy="966874"/>
          </a:xfrm>
        </p:spPr>
      </p:pic>
      <p:pic>
        <p:nvPicPr>
          <p:cNvPr id="11" name="Рисунок 10"/>
          <p:cNvPicPr>
            <a:picLocks noChangeAspect="1" noGrp="1"/>
          </p:cNvPicPr>
          <p:nvPr>
            <p:ph idx="1" type="pic"/>
          </p:nvPr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"/>
          <a:stretch>
            <a:fillRect/>
          </a:stretch>
        </p:blipFill>
        <p:spPr>
          <a:xfrm>
            <a:off x="911225" y="3468846"/>
            <a:ext cx="1728788" cy="923925"/>
          </a:xfrm>
        </p:spPr>
      </p:pic>
      <p:pic>
        <p:nvPicPr>
          <p:cNvPr id="75" name="Рисунок 74"/>
          <p:cNvPicPr>
            <a:picLocks noChangeAspect="1" noGrp="1"/>
          </p:cNvPicPr>
          <p:nvPr>
            <p:ph idx="1" type="pic"/>
          </p:nvPr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"/>
          <a:stretch>
            <a:fillRect/>
          </a:stretch>
        </p:blipFill>
        <p:spPr>
          <a:xfrm>
            <a:off x="911424" y="2423346"/>
            <a:ext cx="1728192" cy="924407"/>
          </a:xfrm>
        </p:spPr>
      </p:pic>
      <p:pic>
        <p:nvPicPr>
          <p:cNvPr id="15" name="Рисунок 14"/>
          <p:cNvPicPr>
            <a:picLocks noChangeAspect="1" noGrp="1"/>
          </p:cNvPicPr>
          <p:nvPr>
            <p:ph idx="12" type="pic"/>
          </p:nvPr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/>
          <a:stretch>
            <a:fillRect/>
          </a:stretch>
        </p:blipFill>
        <p:spPr/>
      </p:pic>
      <p:pic>
        <p:nvPicPr>
          <p:cNvPr id="17" name="Рисунок 16"/>
          <p:cNvPicPr>
            <a:picLocks noChangeAspect="1" noGrp="1"/>
          </p:cNvPicPr>
          <p:nvPr>
            <p:ph idx="13" type="pic"/>
          </p:nvPr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3879556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 noGrp="1"/>
          </p:cNvPicPr>
          <p:nvPr>
            <p:ph idx="1" type="pic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"/>
          <a:stretch>
            <a:fillRect/>
          </a:stretch>
        </p:blipFill>
        <p:spPr/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935760" y="404664"/>
            <a:ext cx="6264696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1200" kumimoji="0" lang="ru-RU" noProof="0" normalizeH="0" spc="0" strike="noStrike" sz="3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3086164" y="2571415"/>
            <a:ext cx="5997374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charset="0" pitchFamily="2" typeface="Roboto"/>
              </a:rPr>
              <a:t>Цемент и щебень</a:t>
            </a:r>
            <a:endParaRPr b="0" baseline="0" cap="none" dirty="0" i="0" kern="1200" kumimoji="0" lang="ru-RU" noProof="0" normalizeH="0" spc="0" strike="noStrike" sz="4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804048" y="345531"/>
            <a:ext cx="449630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charset="0" pitchFamily="2" typeface="Roboto"/>
              </a:rPr>
              <a:t>Экспорт в Россию</a:t>
            </a:r>
          </a:p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1200" kumimoji="0" lang="ru-RU" noProof="0" normalizeH="0" spc="0" strike="noStrike" sz="4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pic>
        <p:nvPicPr>
          <p:cNvPr id="29" name="Рисунок 28"/>
          <p:cNvPicPr>
            <a:picLocks noChangeAspect="1" noGrp="1"/>
          </p:cNvPicPr>
          <p:nvPr>
            <p:ph idx="1" type="pic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/>
          <a:stretch>
            <a:fillRect/>
          </a:stretch>
        </p:blipFill>
        <p:spPr/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3087688" y="1496687"/>
            <a:ext cx="6124333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charset="0" pitchFamily="2" typeface="Roboto"/>
              </a:rPr>
              <a:t>Сливочное масло и сыр</a:t>
            </a:r>
            <a:endParaRPr b="0" baseline="0" cap="none" dirty="0" i="0" kern="1200" kumimoji="0" lang="ru-RU" noProof="0" normalizeH="0" spc="0" strike="noStrike" sz="4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031668" y="3578679"/>
            <a:ext cx="4792524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charset="0" pitchFamily="2" typeface="Roboto"/>
              </a:rPr>
              <a:t>Сухое молоко и сыворотка</a:t>
            </a:r>
            <a:endParaRPr b="0" baseline="0" cap="none" dirty="0" i="0" kern="1200" kumimoji="0" lang="ru-RU" noProof="0" normalizeH="0" spc="0" strike="noStrike" sz="4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071664" y="4761148"/>
            <a:ext cx="622869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charset="0" pitchFamily="2" typeface="Roboto"/>
              </a:rPr>
              <a:t>Рапсовое масло и шрот</a:t>
            </a:r>
            <a:endParaRPr b="0" baseline="0" cap="none" dirty="0" i="0" kern="1200" kumimoji="0" lang="ru-RU" noProof="0" normalizeH="0" spc="0" strike="noStrike" sz="4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3087688" y="5775102"/>
            <a:ext cx="622869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29544" eaLnBrk="1" fontAlgn="auto" hangingPunct="1" indent="0" latinLnBrk="1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j-cs"/>
                <a:sym charset="0" pitchFamily="2" typeface="Roboto"/>
              </a:rPr>
              <a:t>Кожевенная продукция</a:t>
            </a:r>
            <a:endParaRPr b="0" baseline="0" cap="none" dirty="0" i="0" kern="1200" kumimoji="0" lang="ru-RU" noProof="0" normalizeH="0" spc="0" strike="noStrike" sz="4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j-cs"/>
              <a:sym charset="0" pitchFamily="2" typeface="Roboto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8757342" y="1184555"/>
            <a:ext cx="3004940" cy="1200329"/>
            <a:chOff x="4717226" y="3592803"/>
            <a:chExt cx="3959820" cy="1297701"/>
          </a:xfrm>
        </p:grpSpPr>
        <p:sp>
          <p:nvSpPr>
            <p:cNvPr id="56" name="TextBox 55"/>
            <p:cNvSpPr txBox="1"/>
            <p:nvPr/>
          </p:nvSpPr>
          <p:spPr>
            <a:xfrm>
              <a:off x="4717226" y="3592803"/>
              <a:ext cx="2488475" cy="129770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219137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en-US" noProof="0" normalizeH="0" spc="0" strike="noStrike" sz="7200" u="none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1</a:t>
              </a:r>
              <a:r>
                <a:rPr b="0" baseline="0" cap="none" dirty="0" i="0" kern="1200" kumimoji="0" lang="ru-RU" noProof="0" normalizeH="0" spc="0" strike="noStrike" sz="7200" u="none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8</a:t>
              </a:r>
              <a:endPara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44706" y="3779080"/>
              <a:ext cx="1532340" cy="93833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9137" eaLnBrk="1" fontAlgn="auto" hangingPunct="1" indent="0" latinLnBrk="1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млн </a:t>
              </a:r>
              <a:b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</a:br>
              <a:r>
                <a:rPr b="0" baseline="0" cap="none" dirty="0" i="0" kern="1200" kumimoji="0" lang="en-US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USD</a:t>
              </a:r>
              <a:endPara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charset="0" pitchFamily="2" typeface="Roboto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8760296" y="2264675"/>
            <a:ext cx="3001986" cy="1200329"/>
            <a:chOff x="4717226" y="3552949"/>
            <a:chExt cx="3955927" cy="1297701"/>
          </a:xfrm>
        </p:grpSpPr>
        <p:sp>
          <p:nvSpPr>
            <p:cNvPr id="59" name="TextBox 58"/>
            <p:cNvSpPr txBox="1"/>
            <p:nvPr/>
          </p:nvSpPr>
          <p:spPr>
            <a:xfrm>
              <a:off x="4717226" y="3552949"/>
              <a:ext cx="2488475" cy="129770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219137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en-US" noProof="0" normalizeH="0" spc="0" strike="noStrike" sz="7200" u="none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12</a:t>
              </a:r>
              <a:endPara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40813" y="3735051"/>
              <a:ext cx="1532340" cy="93833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9137" eaLnBrk="1" fontAlgn="auto" hangingPunct="1" indent="0" latinLnBrk="1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млн </a:t>
              </a:r>
              <a:b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</a:br>
              <a:r>
                <a:rPr b="0" baseline="0" cap="none" dirty="0" i="0" kern="1200" kumimoji="0" lang="en-US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USD</a:t>
              </a:r>
              <a:endPara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charset="0" pitchFamily="2" typeface="Roboto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8796300" y="3320988"/>
            <a:ext cx="3008441" cy="1200329"/>
            <a:chOff x="4717226" y="3478749"/>
            <a:chExt cx="3964433" cy="1297701"/>
          </a:xfrm>
        </p:grpSpPr>
        <p:sp>
          <p:nvSpPr>
            <p:cNvPr id="65" name="TextBox 64"/>
            <p:cNvSpPr txBox="1"/>
            <p:nvPr/>
          </p:nvSpPr>
          <p:spPr>
            <a:xfrm>
              <a:off x="4717226" y="3478749"/>
              <a:ext cx="2488475" cy="129770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219137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7200" u="none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11</a:t>
              </a:r>
              <a:endPara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49319" y="3684185"/>
              <a:ext cx="1532340" cy="93833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9137" eaLnBrk="1" fontAlgn="auto" hangingPunct="1" indent="0" latinLnBrk="1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млн </a:t>
              </a:r>
              <a:b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</a:br>
              <a:r>
                <a:rPr b="0" baseline="0" cap="none" dirty="0" i="0" kern="1200" kumimoji="0" lang="en-US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USD</a:t>
              </a:r>
              <a:endPara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charset="0" pitchFamily="2" typeface="Roboto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8796299" y="4388911"/>
            <a:ext cx="3053713" cy="2280446"/>
            <a:chOff x="4717226" y="3477223"/>
            <a:chExt cx="4024092" cy="2465439"/>
          </a:xfrm>
        </p:grpSpPr>
        <p:sp>
          <p:nvSpPr>
            <p:cNvPr id="68" name="TextBox 67"/>
            <p:cNvSpPr txBox="1"/>
            <p:nvPr/>
          </p:nvSpPr>
          <p:spPr>
            <a:xfrm>
              <a:off x="4717226" y="3477223"/>
              <a:ext cx="2488476" cy="129770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219137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en-US" noProof="0" normalizeH="0" spc="0" strike="noStrike" sz="7200" u="none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3</a:t>
              </a:r>
              <a:endPara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149319" y="3671878"/>
              <a:ext cx="1532340" cy="93833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9137" eaLnBrk="1" fontAlgn="auto" hangingPunct="1" indent="0" latinLnBrk="1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млн </a:t>
              </a:r>
              <a:b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</a:br>
              <a:r>
                <a:rPr b="0" baseline="0" cap="none" dirty="0" i="0" kern="1200" kumimoji="0" lang="en-US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USD</a:t>
              </a:r>
              <a:endPara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charset="0" pitchFamily="2" typeface="Roboto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48788" y="4644961"/>
              <a:ext cx="2488475" cy="129770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defTabSz="1219137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7200" u="none">
                  <a:ln>
                    <a:noFill/>
                  </a:ln>
                  <a:solidFill>
                    <a:srgbClr val="649941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3</a:t>
              </a:r>
              <a:endParaRPr b="0" baseline="0" cap="none" dirty="0" i="0" kern="1200" kumimoji="0" lang="ru-RU" noProof="0" normalizeH="0" spc="0" strike="noStrike" sz="2000" u="none">
                <a:ln>
                  <a:noFill/>
                </a:ln>
                <a:solidFill>
                  <a:srgbClr val="649941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08978" y="4833839"/>
              <a:ext cx="1532340" cy="93833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9137" eaLnBrk="1" fontAlgn="auto" hangingPunct="1" indent="0" latinLnBrk="1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млн </a:t>
              </a:r>
              <a:br>
                <a:rPr b="0" baseline="0" cap="none" dirty="0" i="0" kern="1200" kumimoji="0" lang="ru-RU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</a:br>
              <a:r>
                <a:rPr b="0" baseline="0" cap="none" dirty="0" i="0" kern="1200" kumimoji="0" lang="en-US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  <a:sym charset="0" pitchFamily="2" typeface="Roboto"/>
                </a:rPr>
                <a:t>USD</a:t>
              </a:r>
              <a:endParaRPr b="0" baseline="0" cap="none" dirty="0" i="0" kern="1200" kumimoji="0" lang="ru-RU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  <a:sym charset="0" pitchFamily="2" typeface="Roboto"/>
              </a:endParaRPr>
            </a:p>
          </p:txBody>
        </p:sp>
      </p:grpSp>
      <p:sp>
        <p:nvSpPr>
          <p:cNvPr id="2" name="Рисунок 1"/>
          <p:cNvSpPr>
            <a:spLocks noGrp="1"/>
          </p:cNvSpPr>
          <p:nvPr>
            <p:ph idx="1" type="pic"/>
          </p:nvPr>
        </p:nvSpPr>
        <p:spPr/>
      </p:sp>
      <p:pic>
        <p:nvPicPr>
          <p:cNvPr id="36" name="Рисунок 35"/>
          <p:cNvPicPr>
            <a:picLocks noChangeAspect="1" noGrp="1"/>
          </p:cNvPicPr>
          <p:nvPr>
            <p:ph idx="1" type="pic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"/>
          <a:stretch>
            <a:fillRect/>
          </a:stretch>
        </p:blipFill>
        <p:spPr/>
      </p:pic>
      <p:sp>
        <p:nvSpPr>
          <p:cNvPr id="6" name="Рисунок 5"/>
          <p:cNvSpPr>
            <a:spLocks noGrp="1"/>
          </p:cNvSpPr>
          <p:nvPr>
            <p:ph idx="1" type="pic"/>
          </p:nvPr>
        </p:nvSpPr>
        <p:spPr/>
      </p:sp>
      <p:pic>
        <p:nvPicPr>
          <p:cNvPr id="11" name="Рисунок 10"/>
          <p:cNvPicPr>
            <a:picLocks noChangeAspect="1" noGrp="1"/>
          </p:cNvPicPr>
          <p:nvPr>
            <p:ph idx="1" type="pic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"/>
          <a:stretch>
            <a:fillRect/>
          </a:stretch>
        </p:blipFill>
        <p:spPr/>
      </p:pic>
      <p:pic>
        <p:nvPicPr>
          <p:cNvPr id="46" name="Рисунок 45"/>
          <p:cNvPicPr>
            <a:picLocks noChangeAspect="1" noGrp="1"/>
          </p:cNvPicPr>
          <p:nvPr>
            <p:ph idx="1" type="pic"/>
          </p:nvPr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"/>
          <a:stretch>
            <a:fillRect/>
          </a:stretch>
        </p:blipFill>
        <p:spPr>
          <a:xfrm>
            <a:off x="904223" y="2357979"/>
            <a:ext cx="1728192" cy="987565"/>
          </a:xfrm>
        </p:spPr>
      </p:pic>
      <p:pic>
        <p:nvPicPr>
          <p:cNvPr id="47" name="Рисунок 46"/>
          <p:cNvPicPr>
            <a:picLocks noChangeAspect="1" noGrp="1"/>
          </p:cNvPicPr>
          <p:nvPr>
            <p:ph idx="1" type="pic"/>
          </p:nvPr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6"/>
          <a:stretch>
            <a:fillRect/>
          </a:stretch>
        </p:blipFill>
        <p:spPr>
          <a:xfrm>
            <a:off x="904223" y="1340750"/>
            <a:ext cx="1728788" cy="923925"/>
          </a:xfrm>
        </p:spPr>
      </p:pic>
      <p:pic>
        <p:nvPicPr>
          <p:cNvPr id="49" name="Рисунок 48"/>
          <p:cNvPicPr>
            <a:picLocks noChangeAspect="1" noGrp="1"/>
          </p:cNvPicPr>
          <p:nvPr>
            <p:ph idx="12" type="pic"/>
          </p:nvPr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"/>
          <a:stretch/>
        </p:blipFill>
        <p:spPr/>
      </p:pic>
      <p:sp>
        <p:nvSpPr>
          <p:cNvPr id="15" name="Рисунок 14"/>
          <p:cNvSpPr>
            <a:spLocks noGrp="1"/>
          </p:cNvSpPr>
          <p:nvPr>
            <p:ph idx="13" type="pic"/>
          </p:nvPr>
        </p:nvSpPr>
        <p:spPr/>
      </p:sp>
      <p:pic>
        <p:nvPicPr>
          <p:cNvPr id="50" name="Рисунок 49"/>
          <p:cNvPicPr>
            <a:picLocks noChangeAspect="1" noGrp="1"/>
          </p:cNvPicPr>
          <p:nvPr>
            <p:ph idx="12" type="pic"/>
          </p:nvPr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/>
          <a:stretch>
            <a:fillRect/>
          </a:stretch>
        </p:blipFill>
        <p:spPr>
          <a:xfrm>
            <a:off x="923401" y="5584261"/>
            <a:ext cx="1728192" cy="954107"/>
          </a:xfrm>
        </p:spPr>
      </p:pic>
    </p:spTree>
    <p:extLst>
      <p:ext uri="{BB962C8B-B14F-4D97-AF65-F5344CB8AC3E}">
        <p14:creationId xmlns:p14="http://schemas.microsoft.com/office/powerpoint/2010/main" val="352618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280096" y="1726930"/>
            <a:ext cx="4699779" cy="1749247"/>
          </a:xfrm>
        </p:spPr>
        <p:txBody>
          <a:bodyPr>
            <a:noAutofit/>
          </a:bodyPr>
          <a:lstStyle/>
          <a:p>
            <a:r>
              <a:rPr lang="ru-RU" dirty="0">
                <a:sym typeface="Roboto" pitchFamily="2" charset="0"/>
              </a:rPr>
              <a:t>Торги </a:t>
            </a:r>
            <a:br>
              <a:rPr lang="ru-RU" dirty="0">
                <a:sym typeface="Roboto" pitchFamily="2" charset="0"/>
              </a:rPr>
            </a:br>
            <a:r>
              <a:rPr lang="ru-RU" dirty="0">
                <a:sym typeface="Roboto" pitchFamily="2" charset="0"/>
              </a:rPr>
              <a:t>металлопродукцией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651142" y="614"/>
            <a:ext cx="1676546" cy="1791627"/>
            <a:chOff x="3820178" y="764153"/>
            <a:chExt cx="1959731" cy="2051255"/>
          </a:xfrm>
        </p:grpSpPr>
        <p:graphicFrame>
          <p:nvGraphicFramePr>
            <p:cNvPr id="33" name="Chart 7"/>
            <p:cNvGraphicFramePr/>
            <p:nvPr/>
          </p:nvGraphicFramePr>
          <p:xfrm>
            <a:off x="3820178" y="764153"/>
            <a:ext cx="1959731" cy="2051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4213755" y="1290626"/>
              <a:ext cx="1390710" cy="9514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92A654B-6D85-4C0C-84B7-DEEA7E085B71}"/>
              </a:ext>
            </a:extLst>
          </p:cNvPr>
          <p:cNvSpPr txBox="1"/>
          <p:nvPr/>
        </p:nvSpPr>
        <p:spPr>
          <a:xfrm>
            <a:off x="6096000" y="3177695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/>
                </a:solidFill>
              </a:rPr>
              <a:t>4 000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FFF01-EBAD-4D06-B554-249223C46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92" y="3094575"/>
            <a:ext cx="3899592" cy="2734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8348" y="11967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27908" y="508996"/>
            <a:ext cx="262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доля в биржевом товарообороте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40316" y="3356992"/>
            <a:ext cx="29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наименований</a:t>
            </a:r>
            <a:br>
              <a:rPr lang="ru-RU" dirty="0"/>
            </a:br>
            <a:r>
              <a:rPr lang="ru-RU" dirty="0"/>
              <a:t>металлопродукции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2A654B-6D85-4C0C-84B7-DEEA7E085B71}"/>
              </a:ext>
            </a:extLst>
          </p:cNvPr>
          <p:cNvSpPr txBox="1"/>
          <p:nvPr/>
        </p:nvSpPr>
        <p:spPr>
          <a:xfrm>
            <a:off x="6852084" y="4263265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/>
                </a:solidFill>
              </a:rPr>
              <a:t>800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2A654B-6D85-4C0C-84B7-DEEA7E085B71}"/>
              </a:ext>
            </a:extLst>
          </p:cNvPr>
          <p:cNvSpPr txBox="1"/>
          <p:nvPr/>
        </p:nvSpPr>
        <p:spPr>
          <a:xfrm>
            <a:off x="5016099" y="5415405"/>
            <a:ext cx="3899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accent1"/>
                </a:solidFill>
              </a:rPr>
              <a:t>250 0</a:t>
            </a:r>
            <a:r>
              <a:rPr lang="en-US" sz="8000" dirty="0">
                <a:solidFill>
                  <a:schemeClr val="accent1"/>
                </a:solidFill>
              </a:rPr>
              <a:t>0</a:t>
            </a:r>
            <a:r>
              <a:rPr lang="ru-RU" sz="8000" dirty="0">
                <a:solidFill>
                  <a:schemeClr val="accent1"/>
                </a:solidFill>
              </a:rPr>
              <a:t>0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25834" y="4509487"/>
            <a:ext cx="29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участников </a:t>
            </a:r>
            <a:br>
              <a:rPr lang="ru-RU" dirty="0"/>
            </a:br>
            <a:r>
              <a:rPr lang="ru-RU" dirty="0"/>
              <a:t>в каждых торгах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40316" y="5832926"/>
            <a:ext cx="243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сделок в год</a:t>
            </a:r>
          </a:p>
        </p:txBody>
      </p:sp>
      <p:grpSp>
        <p:nvGrpSpPr>
          <p:cNvPr id="19" name="Group 236"/>
          <p:cNvGrpSpPr>
            <a:grpSpLocks noChangeAspect="1"/>
          </p:cNvGrpSpPr>
          <p:nvPr/>
        </p:nvGrpSpPr>
        <p:grpSpPr bwMode="auto">
          <a:xfrm>
            <a:off x="813689" y="4833156"/>
            <a:ext cx="686261" cy="683402"/>
            <a:chOff x="2161" y="3928"/>
            <a:chExt cx="240" cy="239"/>
          </a:xfrm>
          <a:solidFill>
            <a:srgbClr val="495F17"/>
          </a:solidFill>
        </p:grpSpPr>
        <p:sp>
          <p:nvSpPr>
            <p:cNvPr id="20" name="Freeform 238"/>
            <p:cNvSpPr>
              <a:spLocks/>
            </p:cNvSpPr>
            <p:nvPr/>
          </p:nvSpPr>
          <p:spPr bwMode="auto">
            <a:xfrm>
              <a:off x="2161" y="3928"/>
              <a:ext cx="171" cy="112"/>
            </a:xfrm>
            <a:custGeom>
              <a:avLst/>
              <a:gdLst>
                <a:gd name="T0" fmla="*/ 1788 w 2390"/>
                <a:gd name="T1" fmla="*/ 5 h 1562"/>
                <a:gd name="T2" fmla="*/ 1987 w 2390"/>
                <a:gd name="T3" fmla="*/ 33 h 1562"/>
                <a:gd name="T4" fmla="*/ 2188 w 2390"/>
                <a:gd name="T5" fmla="*/ 84 h 1562"/>
                <a:gd name="T6" fmla="*/ 2390 w 2390"/>
                <a:gd name="T7" fmla="*/ 158 h 1562"/>
                <a:gd name="T8" fmla="*/ 2294 w 2390"/>
                <a:gd name="T9" fmla="*/ 362 h 1562"/>
                <a:gd name="T10" fmla="*/ 2154 w 2390"/>
                <a:gd name="T11" fmla="*/ 423 h 1562"/>
                <a:gd name="T12" fmla="*/ 1966 w 2390"/>
                <a:gd name="T13" fmla="*/ 368 h 1562"/>
                <a:gd name="T14" fmla="*/ 1780 w 2390"/>
                <a:gd name="T15" fmla="*/ 340 h 1562"/>
                <a:gd name="T16" fmla="*/ 1597 w 2390"/>
                <a:gd name="T17" fmla="*/ 339 h 1562"/>
                <a:gd name="T18" fmla="*/ 1419 w 2390"/>
                <a:gd name="T19" fmla="*/ 363 h 1562"/>
                <a:gd name="T20" fmla="*/ 1249 w 2390"/>
                <a:gd name="T21" fmla="*/ 408 h 1562"/>
                <a:gd name="T22" fmla="*/ 1087 w 2390"/>
                <a:gd name="T23" fmla="*/ 476 h 1562"/>
                <a:gd name="T24" fmla="*/ 936 w 2390"/>
                <a:gd name="T25" fmla="*/ 561 h 1562"/>
                <a:gd name="T26" fmla="*/ 798 w 2390"/>
                <a:gd name="T27" fmla="*/ 665 h 1562"/>
                <a:gd name="T28" fmla="*/ 675 w 2390"/>
                <a:gd name="T29" fmla="*/ 785 h 1562"/>
                <a:gd name="T30" fmla="*/ 567 w 2390"/>
                <a:gd name="T31" fmla="*/ 918 h 1562"/>
                <a:gd name="T32" fmla="*/ 477 w 2390"/>
                <a:gd name="T33" fmla="*/ 1065 h 1562"/>
                <a:gd name="T34" fmla="*/ 407 w 2390"/>
                <a:gd name="T35" fmla="*/ 1222 h 1562"/>
                <a:gd name="T36" fmla="*/ 359 w 2390"/>
                <a:gd name="T37" fmla="*/ 1388 h 1562"/>
                <a:gd name="T38" fmla="*/ 335 w 2390"/>
                <a:gd name="T39" fmla="*/ 1562 h 1562"/>
                <a:gd name="T40" fmla="*/ 114 w 2390"/>
                <a:gd name="T41" fmla="*/ 1543 h 1562"/>
                <a:gd name="T42" fmla="*/ 14 w 2390"/>
                <a:gd name="T43" fmla="*/ 1435 h 1562"/>
                <a:gd name="T44" fmla="*/ 55 w 2390"/>
                <a:gd name="T45" fmla="*/ 1246 h 1562"/>
                <a:gd name="T46" fmla="*/ 112 w 2390"/>
                <a:gd name="T47" fmla="*/ 1068 h 1562"/>
                <a:gd name="T48" fmla="*/ 186 w 2390"/>
                <a:gd name="T49" fmla="*/ 901 h 1562"/>
                <a:gd name="T50" fmla="*/ 277 w 2390"/>
                <a:gd name="T51" fmla="*/ 745 h 1562"/>
                <a:gd name="T52" fmla="*/ 386 w 2390"/>
                <a:gd name="T53" fmla="*/ 601 h 1562"/>
                <a:gd name="T54" fmla="*/ 513 w 2390"/>
                <a:gd name="T55" fmla="*/ 468 h 1562"/>
                <a:gd name="T56" fmla="*/ 656 w 2390"/>
                <a:gd name="T57" fmla="*/ 348 h 1562"/>
                <a:gd name="T58" fmla="*/ 819 w 2390"/>
                <a:gd name="T59" fmla="*/ 240 h 1562"/>
                <a:gd name="T60" fmla="*/ 1009 w 2390"/>
                <a:gd name="T61" fmla="*/ 142 h 1562"/>
                <a:gd name="T62" fmla="*/ 1201 w 2390"/>
                <a:gd name="T63" fmla="*/ 69 h 1562"/>
                <a:gd name="T64" fmla="*/ 1395 w 2390"/>
                <a:gd name="T65" fmla="*/ 22 h 1562"/>
                <a:gd name="T66" fmla="*/ 1591 w 2390"/>
                <a:gd name="T67" fmla="*/ 2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90" h="1562">
                  <a:moveTo>
                    <a:pt x="1689" y="0"/>
                  </a:moveTo>
                  <a:lnTo>
                    <a:pt x="1788" y="5"/>
                  </a:lnTo>
                  <a:lnTo>
                    <a:pt x="1887" y="16"/>
                  </a:lnTo>
                  <a:lnTo>
                    <a:pt x="1987" y="33"/>
                  </a:lnTo>
                  <a:lnTo>
                    <a:pt x="2087" y="55"/>
                  </a:lnTo>
                  <a:lnTo>
                    <a:pt x="2188" y="84"/>
                  </a:lnTo>
                  <a:lnTo>
                    <a:pt x="2288" y="118"/>
                  </a:lnTo>
                  <a:lnTo>
                    <a:pt x="2390" y="158"/>
                  </a:lnTo>
                  <a:lnTo>
                    <a:pt x="2341" y="261"/>
                  </a:lnTo>
                  <a:lnTo>
                    <a:pt x="2294" y="362"/>
                  </a:lnTo>
                  <a:lnTo>
                    <a:pt x="2248" y="460"/>
                  </a:lnTo>
                  <a:lnTo>
                    <a:pt x="2154" y="423"/>
                  </a:lnTo>
                  <a:lnTo>
                    <a:pt x="2060" y="391"/>
                  </a:lnTo>
                  <a:lnTo>
                    <a:pt x="1966" y="368"/>
                  </a:lnTo>
                  <a:lnTo>
                    <a:pt x="1872" y="350"/>
                  </a:lnTo>
                  <a:lnTo>
                    <a:pt x="1780" y="340"/>
                  </a:lnTo>
                  <a:lnTo>
                    <a:pt x="1688" y="336"/>
                  </a:lnTo>
                  <a:lnTo>
                    <a:pt x="1597" y="339"/>
                  </a:lnTo>
                  <a:lnTo>
                    <a:pt x="1507" y="348"/>
                  </a:lnTo>
                  <a:lnTo>
                    <a:pt x="1419" y="363"/>
                  </a:lnTo>
                  <a:lnTo>
                    <a:pt x="1333" y="383"/>
                  </a:lnTo>
                  <a:lnTo>
                    <a:pt x="1249" y="408"/>
                  </a:lnTo>
                  <a:lnTo>
                    <a:pt x="1167" y="439"/>
                  </a:lnTo>
                  <a:lnTo>
                    <a:pt x="1087" y="476"/>
                  </a:lnTo>
                  <a:lnTo>
                    <a:pt x="1011" y="516"/>
                  </a:lnTo>
                  <a:lnTo>
                    <a:pt x="936" y="561"/>
                  </a:lnTo>
                  <a:lnTo>
                    <a:pt x="866" y="611"/>
                  </a:lnTo>
                  <a:lnTo>
                    <a:pt x="798" y="665"/>
                  </a:lnTo>
                  <a:lnTo>
                    <a:pt x="734" y="723"/>
                  </a:lnTo>
                  <a:lnTo>
                    <a:pt x="675" y="785"/>
                  </a:lnTo>
                  <a:lnTo>
                    <a:pt x="619" y="850"/>
                  </a:lnTo>
                  <a:lnTo>
                    <a:pt x="567" y="918"/>
                  </a:lnTo>
                  <a:lnTo>
                    <a:pt x="520" y="991"/>
                  </a:lnTo>
                  <a:lnTo>
                    <a:pt x="477" y="1065"/>
                  </a:lnTo>
                  <a:lnTo>
                    <a:pt x="440" y="1142"/>
                  </a:lnTo>
                  <a:lnTo>
                    <a:pt x="407" y="1222"/>
                  </a:lnTo>
                  <a:lnTo>
                    <a:pt x="381" y="1304"/>
                  </a:lnTo>
                  <a:lnTo>
                    <a:pt x="359" y="1388"/>
                  </a:lnTo>
                  <a:lnTo>
                    <a:pt x="344" y="1474"/>
                  </a:lnTo>
                  <a:lnTo>
                    <a:pt x="335" y="1562"/>
                  </a:lnTo>
                  <a:lnTo>
                    <a:pt x="225" y="1553"/>
                  </a:lnTo>
                  <a:lnTo>
                    <a:pt x="114" y="1543"/>
                  </a:lnTo>
                  <a:lnTo>
                    <a:pt x="0" y="1533"/>
                  </a:lnTo>
                  <a:lnTo>
                    <a:pt x="14" y="1435"/>
                  </a:lnTo>
                  <a:lnTo>
                    <a:pt x="33" y="1339"/>
                  </a:lnTo>
                  <a:lnTo>
                    <a:pt x="55" y="1246"/>
                  </a:lnTo>
                  <a:lnTo>
                    <a:pt x="82" y="1156"/>
                  </a:lnTo>
                  <a:lnTo>
                    <a:pt x="112" y="1068"/>
                  </a:lnTo>
                  <a:lnTo>
                    <a:pt x="147" y="983"/>
                  </a:lnTo>
                  <a:lnTo>
                    <a:pt x="186" y="901"/>
                  </a:lnTo>
                  <a:lnTo>
                    <a:pt x="230" y="822"/>
                  </a:lnTo>
                  <a:lnTo>
                    <a:pt x="277" y="745"/>
                  </a:lnTo>
                  <a:lnTo>
                    <a:pt x="329" y="672"/>
                  </a:lnTo>
                  <a:lnTo>
                    <a:pt x="386" y="601"/>
                  </a:lnTo>
                  <a:lnTo>
                    <a:pt x="447" y="534"/>
                  </a:lnTo>
                  <a:lnTo>
                    <a:pt x="513" y="468"/>
                  </a:lnTo>
                  <a:lnTo>
                    <a:pt x="582" y="407"/>
                  </a:lnTo>
                  <a:lnTo>
                    <a:pt x="656" y="348"/>
                  </a:lnTo>
                  <a:lnTo>
                    <a:pt x="735" y="293"/>
                  </a:lnTo>
                  <a:lnTo>
                    <a:pt x="819" y="240"/>
                  </a:lnTo>
                  <a:lnTo>
                    <a:pt x="914" y="187"/>
                  </a:lnTo>
                  <a:lnTo>
                    <a:pt x="1009" y="142"/>
                  </a:lnTo>
                  <a:lnTo>
                    <a:pt x="1105" y="102"/>
                  </a:lnTo>
                  <a:lnTo>
                    <a:pt x="1201" y="69"/>
                  </a:lnTo>
                  <a:lnTo>
                    <a:pt x="1298" y="43"/>
                  </a:lnTo>
                  <a:lnTo>
                    <a:pt x="1395" y="22"/>
                  </a:lnTo>
                  <a:lnTo>
                    <a:pt x="1493" y="9"/>
                  </a:lnTo>
                  <a:lnTo>
                    <a:pt x="1591" y="2"/>
                  </a:lnTo>
                  <a:lnTo>
                    <a:pt x="1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9"/>
            <p:cNvSpPr>
              <a:spLocks/>
            </p:cNvSpPr>
            <p:nvPr/>
          </p:nvSpPr>
          <p:spPr bwMode="auto">
            <a:xfrm>
              <a:off x="2289" y="4027"/>
              <a:ext cx="112" cy="140"/>
            </a:xfrm>
            <a:custGeom>
              <a:avLst/>
              <a:gdLst>
                <a:gd name="T0" fmla="*/ 1538 w 1562"/>
                <a:gd name="T1" fmla="*/ 0 h 1954"/>
                <a:gd name="T2" fmla="*/ 1552 w 1562"/>
                <a:gd name="T3" fmla="*/ 104 h 1954"/>
                <a:gd name="T4" fmla="*/ 1560 w 1562"/>
                <a:gd name="T5" fmla="*/ 204 h 1954"/>
                <a:gd name="T6" fmla="*/ 1562 w 1562"/>
                <a:gd name="T7" fmla="*/ 303 h 1954"/>
                <a:gd name="T8" fmla="*/ 1559 w 1562"/>
                <a:gd name="T9" fmla="*/ 401 h 1954"/>
                <a:gd name="T10" fmla="*/ 1550 w 1562"/>
                <a:gd name="T11" fmla="*/ 497 h 1954"/>
                <a:gd name="T12" fmla="*/ 1535 w 1562"/>
                <a:gd name="T13" fmla="*/ 589 h 1954"/>
                <a:gd name="T14" fmla="*/ 1517 w 1562"/>
                <a:gd name="T15" fmla="*/ 680 h 1954"/>
                <a:gd name="T16" fmla="*/ 1494 w 1562"/>
                <a:gd name="T17" fmla="*/ 769 h 1954"/>
                <a:gd name="T18" fmla="*/ 1465 w 1562"/>
                <a:gd name="T19" fmla="*/ 855 h 1954"/>
                <a:gd name="T20" fmla="*/ 1432 w 1562"/>
                <a:gd name="T21" fmla="*/ 939 h 1954"/>
                <a:gd name="T22" fmla="*/ 1395 w 1562"/>
                <a:gd name="T23" fmla="*/ 1019 h 1954"/>
                <a:gd name="T24" fmla="*/ 1355 w 1562"/>
                <a:gd name="T25" fmla="*/ 1097 h 1954"/>
                <a:gd name="T26" fmla="*/ 1311 w 1562"/>
                <a:gd name="T27" fmla="*/ 1173 h 1954"/>
                <a:gd name="T28" fmla="*/ 1263 w 1562"/>
                <a:gd name="T29" fmla="*/ 1245 h 1954"/>
                <a:gd name="T30" fmla="*/ 1212 w 1562"/>
                <a:gd name="T31" fmla="*/ 1315 h 1954"/>
                <a:gd name="T32" fmla="*/ 1157 w 1562"/>
                <a:gd name="T33" fmla="*/ 1382 h 1954"/>
                <a:gd name="T34" fmla="*/ 1099 w 1562"/>
                <a:gd name="T35" fmla="*/ 1445 h 1954"/>
                <a:gd name="T36" fmla="*/ 1039 w 1562"/>
                <a:gd name="T37" fmla="*/ 1505 h 1954"/>
                <a:gd name="T38" fmla="*/ 977 w 1562"/>
                <a:gd name="T39" fmla="*/ 1562 h 1954"/>
                <a:gd name="T40" fmla="*/ 913 w 1562"/>
                <a:gd name="T41" fmla="*/ 1615 h 1954"/>
                <a:gd name="T42" fmla="*/ 845 w 1562"/>
                <a:gd name="T43" fmla="*/ 1665 h 1954"/>
                <a:gd name="T44" fmla="*/ 776 w 1562"/>
                <a:gd name="T45" fmla="*/ 1711 h 1954"/>
                <a:gd name="T46" fmla="*/ 705 w 1562"/>
                <a:gd name="T47" fmla="*/ 1753 h 1954"/>
                <a:gd name="T48" fmla="*/ 634 w 1562"/>
                <a:gd name="T49" fmla="*/ 1792 h 1954"/>
                <a:gd name="T50" fmla="*/ 560 w 1562"/>
                <a:gd name="T51" fmla="*/ 1827 h 1954"/>
                <a:gd name="T52" fmla="*/ 486 w 1562"/>
                <a:gd name="T53" fmla="*/ 1858 h 1954"/>
                <a:gd name="T54" fmla="*/ 410 w 1562"/>
                <a:gd name="T55" fmla="*/ 1884 h 1954"/>
                <a:gd name="T56" fmla="*/ 335 w 1562"/>
                <a:gd name="T57" fmla="*/ 1907 h 1954"/>
                <a:gd name="T58" fmla="*/ 258 w 1562"/>
                <a:gd name="T59" fmla="*/ 1925 h 1954"/>
                <a:gd name="T60" fmla="*/ 182 w 1562"/>
                <a:gd name="T61" fmla="*/ 1939 h 1954"/>
                <a:gd name="T62" fmla="*/ 105 w 1562"/>
                <a:gd name="T63" fmla="*/ 1949 h 1954"/>
                <a:gd name="T64" fmla="*/ 28 w 1562"/>
                <a:gd name="T65" fmla="*/ 1954 h 1954"/>
                <a:gd name="T66" fmla="*/ 14 w 1562"/>
                <a:gd name="T67" fmla="*/ 1792 h 1954"/>
                <a:gd name="T68" fmla="*/ 0 w 1562"/>
                <a:gd name="T69" fmla="*/ 1628 h 1954"/>
                <a:gd name="T70" fmla="*/ 89 w 1562"/>
                <a:gd name="T71" fmla="*/ 1616 h 1954"/>
                <a:gd name="T72" fmla="*/ 174 w 1562"/>
                <a:gd name="T73" fmla="*/ 1599 h 1954"/>
                <a:gd name="T74" fmla="*/ 258 w 1562"/>
                <a:gd name="T75" fmla="*/ 1578 h 1954"/>
                <a:gd name="T76" fmla="*/ 339 w 1562"/>
                <a:gd name="T77" fmla="*/ 1553 h 1954"/>
                <a:gd name="T78" fmla="*/ 417 w 1562"/>
                <a:gd name="T79" fmla="*/ 1522 h 1954"/>
                <a:gd name="T80" fmla="*/ 493 w 1562"/>
                <a:gd name="T81" fmla="*/ 1487 h 1954"/>
                <a:gd name="T82" fmla="*/ 566 w 1562"/>
                <a:gd name="T83" fmla="*/ 1448 h 1954"/>
                <a:gd name="T84" fmla="*/ 637 w 1562"/>
                <a:gd name="T85" fmla="*/ 1403 h 1954"/>
                <a:gd name="T86" fmla="*/ 704 w 1562"/>
                <a:gd name="T87" fmla="*/ 1354 h 1954"/>
                <a:gd name="T88" fmla="*/ 769 w 1562"/>
                <a:gd name="T89" fmla="*/ 1300 h 1954"/>
                <a:gd name="T90" fmla="*/ 831 w 1562"/>
                <a:gd name="T91" fmla="*/ 1241 h 1954"/>
                <a:gd name="T92" fmla="*/ 890 w 1562"/>
                <a:gd name="T93" fmla="*/ 1178 h 1954"/>
                <a:gd name="T94" fmla="*/ 946 w 1562"/>
                <a:gd name="T95" fmla="*/ 1109 h 1954"/>
                <a:gd name="T96" fmla="*/ 999 w 1562"/>
                <a:gd name="T97" fmla="*/ 1037 h 1954"/>
                <a:gd name="T98" fmla="*/ 1046 w 1562"/>
                <a:gd name="T99" fmla="*/ 964 h 1954"/>
                <a:gd name="T100" fmla="*/ 1087 w 1562"/>
                <a:gd name="T101" fmla="*/ 889 h 1954"/>
                <a:gd name="T102" fmla="*/ 1123 w 1562"/>
                <a:gd name="T103" fmla="*/ 812 h 1954"/>
                <a:gd name="T104" fmla="*/ 1154 w 1562"/>
                <a:gd name="T105" fmla="*/ 734 h 1954"/>
                <a:gd name="T106" fmla="*/ 1179 w 1562"/>
                <a:gd name="T107" fmla="*/ 655 h 1954"/>
                <a:gd name="T108" fmla="*/ 1198 w 1562"/>
                <a:gd name="T109" fmla="*/ 573 h 1954"/>
                <a:gd name="T110" fmla="*/ 1213 w 1562"/>
                <a:gd name="T111" fmla="*/ 491 h 1954"/>
                <a:gd name="T112" fmla="*/ 1222 w 1562"/>
                <a:gd name="T113" fmla="*/ 407 h 1954"/>
                <a:gd name="T114" fmla="*/ 1226 w 1562"/>
                <a:gd name="T115" fmla="*/ 322 h 1954"/>
                <a:gd name="T116" fmla="*/ 1226 w 1562"/>
                <a:gd name="T117" fmla="*/ 235 h 1954"/>
                <a:gd name="T118" fmla="*/ 1220 w 1562"/>
                <a:gd name="T119" fmla="*/ 146 h 1954"/>
                <a:gd name="T120" fmla="*/ 1209 w 1562"/>
                <a:gd name="T121" fmla="*/ 57 h 1954"/>
                <a:gd name="T122" fmla="*/ 1375 w 1562"/>
                <a:gd name="T123" fmla="*/ 28 h 1954"/>
                <a:gd name="T124" fmla="*/ 1538 w 1562"/>
                <a:gd name="T125" fmla="*/ 0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2" h="1954">
                  <a:moveTo>
                    <a:pt x="1538" y="0"/>
                  </a:moveTo>
                  <a:lnTo>
                    <a:pt x="1552" y="104"/>
                  </a:lnTo>
                  <a:lnTo>
                    <a:pt x="1560" y="204"/>
                  </a:lnTo>
                  <a:lnTo>
                    <a:pt x="1562" y="303"/>
                  </a:lnTo>
                  <a:lnTo>
                    <a:pt x="1559" y="401"/>
                  </a:lnTo>
                  <a:lnTo>
                    <a:pt x="1550" y="497"/>
                  </a:lnTo>
                  <a:lnTo>
                    <a:pt x="1535" y="589"/>
                  </a:lnTo>
                  <a:lnTo>
                    <a:pt x="1517" y="680"/>
                  </a:lnTo>
                  <a:lnTo>
                    <a:pt x="1494" y="769"/>
                  </a:lnTo>
                  <a:lnTo>
                    <a:pt x="1465" y="855"/>
                  </a:lnTo>
                  <a:lnTo>
                    <a:pt x="1432" y="939"/>
                  </a:lnTo>
                  <a:lnTo>
                    <a:pt x="1395" y="1019"/>
                  </a:lnTo>
                  <a:lnTo>
                    <a:pt x="1355" y="1097"/>
                  </a:lnTo>
                  <a:lnTo>
                    <a:pt x="1311" y="1173"/>
                  </a:lnTo>
                  <a:lnTo>
                    <a:pt x="1263" y="1245"/>
                  </a:lnTo>
                  <a:lnTo>
                    <a:pt x="1212" y="1315"/>
                  </a:lnTo>
                  <a:lnTo>
                    <a:pt x="1157" y="1382"/>
                  </a:lnTo>
                  <a:lnTo>
                    <a:pt x="1099" y="1445"/>
                  </a:lnTo>
                  <a:lnTo>
                    <a:pt x="1039" y="1505"/>
                  </a:lnTo>
                  <a:lnTo>
                    <a:pt x="977" y="1562"/>
                  </a:lnTo>
                  <a:lnTo>
                    <a:pt x="913" y="1615"/>
                  </a:lnTo>
                  <a:lnTo>
                    <a:pt x="845" y="1665"/>
                  </a:lnTo>
                  <a:lnTo>
                    <a:pt x="776" y="1711"/>
                  </a:lnTo>
                  <a:lnTo>
                    <a:pt x="705" y="1753"/>
                  </a:lnTo>
                  <a:lnTo>
                    <a:pt x="634" y="1792"/>
                  </a:lnTo>
                  <a:lnTo>
                    <a:pt x="560" y="1827"/>
                  </a:lnTo>
                  <a:lnTo>
                    <a:pt x="486" y="1858"/>
                  </a:lnTo>
                  <a:lnTo>
                    <a:pt x="410" y="1884"/>
                  </a:lnTo>
                  <a:lnTo>
                    <a:pt x="335" y="1907"/>
                  </a:lnTo>
                  <a:lnTo>
                    <a:pt x="258" y="1925"/>
                  </a:lnTo>
                  <a:lnTo>
                    <a:pt x="182" y="1939"/>
                  </a:lnTo>
                  <a:lnTo>
                    <a:pt x="105" y="1949"/>
                  </a:lnTo>
                  <a:lnTo>
                    <a:pt x="28" y="1954"/>
                  </a:lnTo>
                  <a:lnTo>
                    <a:pt x="14" y="1792"/>
                  </a:lnTo>
                  <a:lnTo>
                    <a:pt x="0" y="1628"/>
                  </a:lnTo>
                  <a:lnTo>
                    <a:pt x="89" y="1616"/>
                  </a:lnTo>
                  <a:lnTo>
                    <a:pt x="174" y="1599"/>
                  </a:lnTo>
                  <a:lnTo>
                    <a:pt x="258" y="1578"/>
                  </a:lnTo>
                  <a:lnTo>
                    <a:pt x="339" y="1553"/>
                  </a:lnTo>
                  <a:lnTo>
                    <a:pt x="417" y="1522"/>
                  </a:lnTo>
                  <a:lnTo>
                    <a:pt x="493" y="1487"/>
                  </a:lnTo>
                  <a:lnTo>
                    <a:pt x="566" y="1448"/>
                  </a:lnTo>
                  <a:lnTo>
                    <a:pt x="637" y="1403"/>
                  </a:lnTo>
                  <a:lnTo>
                    <a:pt x="704" y="1354"/>
                  </a:lnTo>
                  <a:lnTo>
                    <a:pt x="769" y="1300"/>
                  </a:lnTo>
                  <a:lnTo>
                    <a:pt x="831" y="1241"/>
                  </a:lnTo>
                  <a:lnTo>
                    <a:pt x="890" y="1178"/>
                  </a:lnTo>
                  <a:lnTo>
                    <a:pt x="946" y="1109"/>
                  </a:lnTo>
                  <a:lnTo>
                    <a:pt x="999" y="1037"/>
                  </a:lnTo>
                  <a:lnTo>
                    <a:pt x="1046" y="964"/>
                  </a:lnTo>
                  <a:lnTo>
                    <a:pt x="1087" y="889"/>
                  </a:lnTo>
                  <a:lnTo>
                    <a:pt x="1123" y="812"/>
                  </a:lnTo>
                  <a:lnTo>
                    <a:pt x="1154" y="734"/>
                  </a:lnTo>
                  <a:lnTo>
                    <a:pt x="1179" y="655"/>
                  </a:lnTo>
                  <a:lnTo>
                    <a:pt x="1198" y="573"/>
                  </a:lnTo>
                  <a:lnTo>
                    <a:pt x="1213" y="491"/>
                  </a:lnTo>
                  <a:lnTo>
                    <a:pt x="1222" y="407"/>
                  </a:lnTo>
                  <a:lnTo>
                    <a:pt x="1226" y="322"/>
                  </a:lnTo>
                  <a:lnTo>
                    <a:pt x="1226" y="235"/>
                  </a:lnTo>
                  <a:lnTo>
                    <a:pt x="1220" y="146"/>
                  </a:lnTo>
                  <a:lnTo>
                    <a:pt x="1209" y="57"/>
                  </a:lnTo>
                  <a:lnTo>
                    <a:pt x="1375" y="28"/>
                  </a:lnTo>
                  <a:lnTo>
                    <a:pt x="1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0"/>
            <p:cNvSpPr>
              <a:spLocks/>
            </p:cNvSpPr>
            <p:nvPr/>
          </p:nvSpPr>
          <p:spPr bwMode="auto">
            <a:xfrm>
              <a:off x="2162" y="4057"/>
              <a:ext cx="110" cy="110"/>
            </a:xfrm>
            <a:custGeom>
              <a:avLst/>
              <a:gdLst>
                <a:gd name="T0" fmla="*/ 320 w 1550"/>
                <a:gd name="T1" fmla="*/ 0 h 1551"/>
                <a:gd name="T2" fmla="*/ 338 w 1550"/>
                <a:gd name="T3" fmla="*/ 98 h 1551"/>
                <a:gd name="T4" fmla="*/ 362 w 1550"/>
                <a:gd name="T5" fmla="*/ 193 h 1551"/>
                <a:gd name="T6" fmla="*/ 388 w 1550"/>
                <a:gd name="T7" fmla="*/ 283 h 1551"/>
                <a:gd name="T8" fmla="*/ 419 w 1550"/>
                <a:gd name="T9" fmla="*/ 370 h 1551"/>
                <a:gd name="T10" fmla="*/ 453 w 1550"/>
                <a:gd name="T11" fmla="*/ 452 h 1551"/>
                <a:gd name="T12" fmla="*/ 492 w 1550"/>
                <a:gd name="T13" fmla="*/ 530 h 1551"/>
                <a:gd name="T14" fmla="*/ 535 w 1550"/>
                <a:gd name="T15" fmla="*/ 604 h 1551"/>
                <a:gd name="T16" fmla="*/ 582 w 1550"/>
                <a:gd name="T17" fmla="*/ 674 h 1551"/>
                <a:gd name="T18" fmla="*/ 632 w 1550"/>
                <a:gd name="T19" fmla="*/ 741 h 1551"/>
                <a:gd name="T20" fmla="*/ 686 w 1550"/>
                <a:gd name="T21" fmla="*/ 803 h 1551"/>
                <a:gd name="T22" fmla="*/ 745 w 1550"/>
                <a:gd name="T23" fmla="*/ 862 h 1551"/>
                <a:gd name="T24" fmla="*/ 808 w 1550"/>
                <a:gd name="T25" fmla="*/ 917 h 1551"/>
                <a:gd name="T26" fmla="*/ 874 w 1550"/>
                <a:gd name="T27" fmla="*/ 966 h 1551"/>
                <a:gd name="T28" fmla="*/ 945 w 1550"/>
                <a:gd name="T29" fmla="*/ 1013 h 1551"/>
                <a:gd name="T30" fmla="*/ 1019 w 1550"/>
                <a:gd name="T31" fmla="*/ 1055 h 1551"/>
                <a:gd name="T32" fmla="*/ 1098 w 1550"/>
                <a:gd name="T33" fmla="*/ 1094 h 1551"/>
                <a:gd name="T34" fmla="*/ 1180 w 1550"/>
                <a:gd name="T35" fmla="*/ 1128 h 1551"/>
                <a:gd name="T36" fmla="*/ 1267 w 1550"/>
                <a:gd name="T37" fmla="*/ 1159 h 1551"/>
                <a:gd name="T38" fmla="*/ 1357 w 1550"/>
                <a:gd name="T39" fmla="*/ 1185 h 1551"/>
                <a:gd name="T40" fmla="*/ 1452 w 1550"/>
                <a:gd name="T41" fmla="*/ 1208 h 1551"/>
                <a:gd name="T42" fmla="*/ 1550 w 1550"/>
                <a:gd name="T43" fmla="*/ 1227 h 1551"/>
                <a:gd name="T44" fmla="*/ 1537 w 1550"/>
                <a:gd name="T45" fmla="*/ 1387 h 1551"/>
                <a:gd name="T46" fmla="*/ 1522 w 1550"/>
                <a:gd name="T47" fmla="*/ 1551 h 1551"/>
                <a:gd name="T48" fmla="*/ 1426 w 1550"/>
                <a:gd name="T49" fmla="*/ 1540 h 1551"/>
                <a:gd name="T50" fmla="*/ 1334 w 1550"/>
                <a:gd name="T51" fmla="*/ 1524 h 1551"/>
                <a:gd name="T52" fmla="*/ 1244 w 1550"/>
                <a:gd name="T53" fmla="*/ 1504 h 1551"/>
                <a:gd name="T54" fmla="*/ 1156 w 1550"/>
                <a:gd name="T55" fmla="*/ 1479 h 1551"/>
                <a:gd name="T56" fmla="*/ 1070 w 1550"/>
                <a:gd name="T57" fmla="*/ 1449 h 1551"/>
                <a:gd name="T58" fmla="*/ 987 w 1550"/>
                <a:gd name="T59" fmla="*/ 1415 h 1551"/>
                <a:gd name="T60" fmla="*/ 908 w 1550"/>
                <a:gd name="T61" fmla="*/ 1378 h 1551"/>
                <a:gd name="T62" fmla="*/ 831 w 1550"/>
                <a:gd name="T63" fmla="*/ 1336 h 1551"/>
                <a:gd name="T64" fmla="*/ 757 w 1550"/>
                <a:gd name="T65" fmla="*/ 1291 h 1551"/>
                <a:gd name="T66" fmla="*/ 686 w 1550"/>
                <a:gd name="T67" fmla="*/ 1242 h 1551"/>
                <a:gd name="T68" fmla="*/ 618 w 1550"/>
                <a:gd name="T69" fmla="*/ 1190 h 1551"/>
                <a:gd name="T70" fmla="*/ 554 w 1550"/>
                <a:gd name="T71" fmla="*/ 1135 h 1551"/>
                <a:gd name="T72" fmla="*/ 491 w 1550"/>
                <a:gd name="T73" fmla="*/ 1077 h 1551"/>
                <a:gd name="T74" fmla="*/ 433 w 1550"/>
                <a:gd name="T75" fmla="*/ 1017 h 1551"/>
                <a:gd name="T76" fmla="*/ 378 w 1550"/>
                <a:gd name="T77" fmla="*/ 955 h 1551"/>
                <a:gd name="T78" fmla="*/ 326 w 1550"/>
                <a:gd name="T79" fmla="*/ 890 h 1551"/>
                <a:gd name="T80" fmla="*/ 278 w 1550"/>
                <a:gd name="T81" fmla="*/ 824 h 1551"/>
                <a:gd name="T82" fmla="*/ 234 w 1550"/>
                <a:gd name="T83" fmla="*/ 756 h 1551"/>
                <a:gd name="T84" fmla="*/ 192 w 1550"/>
                <a:gd name="T85" fmla="*/ 686 h 1551"/>
                <a:gd name="T86" fmla="*/ 155 w 1550"/>
                <a:gd name="T87" fmla="*/ 615 h 1551"/>
                <a:gd name="T88" fmla="*/ 122 w 1550"/>
                <a:gd name="T89" fmla="*/ 543 h 1551"/>
                <a:gd name="T90" fmla="*/ 92 w 1550"/>
                <a:gd name="T91" fmla="*/ 471 h 1551"/>
                <a:gd name="T92" fmla="*/ 67 w 1550"/>
                <a:gd name="T93" fmla="*/ 396 h 1551"/>
                <a:gd name="T94" fmla="*/ 45 w 1550"/>
                <a:gd name="T95" fmla="*/ 323 h 1551"/>
                <a:gd name="T96" fmla="*/ 28 w 1550"/>
                <a:gd name="T97" fmla="*/ 249 h 1551"/>
                <a:gd name="T98" fmla="*/ 13 w 1550"/>
                <a:gd name="T99" fmla="*/ 174 h 1551"/>
                <a:gd name="T100" fmla="*/ 4 w 1550"/>
                <a:gd name="T101" fmla="*/ 101 h 1551"/>
                <a:gd name="T102" fmla="*/ 0 w 1550"/>
                <a:gd name="T103" fmla="*/ 28 h 1551"/>
                <a:gd name="T104" fmla="*/ 162 w 1550"/>
                <a:gd name="T105" fmla="*/ 13 h 1551"/>
                <a:gd name="T106" fmla="*/ 320 w 1550"/>
                <a:gd name="T107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50" h="1551">
                  <a:moveTo>
                    <a:pt x="320" y="0"/>
                  </a:moveTo>
                  <a:lnTo>
                    <a:pt x="338" y="98"/>
                  </a:lnTo>
                  <a:lnTo>
                    <a:pt x="362" y="193"/>
                  </a:lnTo>
                  <a:lnTo>
                    <a:pt x="388" y="283"/>
                  </a:lnTo>
                  <a:lnTo>
                    <a:pt x="419" y="370"/>
                  </a:lnTo>
                  <a:lnTo>
                    <a:pt x="453" y="452"/>
                  </a:lnTo>
                  <a:lnTo>
                    <a:pt x="492" y="530"/>
                  </a:lnTo>
                  <a:lnTo>
                    <a:pt x="535" y="604"/>
                  </a:lnTo>
                  <a:lnTo>
                    <a:pt x="582" y="674"/>
                  </a:lnTo>
                  <a:lnTo>
                    <a:pt x="632" y="741"/>
                  </a:lnTo>
                  <a:lnTo>
                    <a:pt x="686" y="803"/>
                  </a:lnTo>
                  <a:lnTo>
                    <a:pt x="745" y="862"/>
                  </a:lnTo>
                  <a:lnTo>
                    <a:pt x="808" y="917"/>
                  </a:lnTo>
                  <a:lnTo>
                    <a:pt x="874" y="966"/>
                  </a:lnTo>
                  <a:lnTo>
                    <a:pt x="945" y="1013"/>
                  </a:lnTo>
                  <a:lnTo>
                    <a:pt x="1019" y="1055"/>
                  </a:lnTo>
                  <a:lnTo>
                    <a:pt x="1098" y="1094"/>
                  </a:lnTo>
                  <a:lnTo>
                    <a:pt x="1180" y="1128"/>
                  </a:lnTo>
                  <a:lnTo>
                    <a:pt x="1267" y="1159"/>
                  </a:lnTo>
                  <a:lnTo>
                    <a:pt x="1357" y="1185"/>
                  </a:lnTo>
                  <a:lnTo>
                    <a:pt x="1452" y="1208"/>
                  </a:lnTo>
                  <a:lnTo>
                    <a:pt x="1550" y="1227"/>
                  </a:lnTo>
                  <a:lnTo>
                    <a:pt x="1537" y="1387"/>
                  </a:lnTo>
                  <a:lnTo>
                    <a:pt x="1522" y="1551"/>
                  </a:lnTo>
                  <a:lnTo>
                    <a:pt x="1426" y="1540"/>
                  </a:lnTo>
                  <a:lnTo>
                    <a:pt x="1334" y="1524"/>
                  </a:lnTo>
                  <a:lnTo>
                    <a:pt x="1244" y="1504"/>
                  </a:lnTo>
                  <a:lnTo>
                    <a:pt x="1156" y="1479"/>
                  </a:lnTo>
                  <a:lnTo>
                    <a:pt x="1070" y="1449"/>
                  </a:lnTo>
                  <a:lnTo>
                    <a:pt x="987" y="1415"/>
                  </a:lnTo>
                  <a:lnTo>
                    <a:pt x="908" y="1378"/>
                  </a:lnTo>
                  <a:lnTo>
                    <a:pt x="831" y="1336"/>
                  </a:lnTo>
                  <a:lnTo>
                    <a:pt x="757" y="1291"/>
                  </a:lnTo>
                  <a:lnTo>
                    <a:pt x="686" y="1242"/>
                  </a:lnTo>
                  <a:lnTo>
                    <a:pt x="618" y="1190"/>
                  </a:lnTo>
                  <a:lnTo>
                    <a:pt x="554" y="1135"/>
                  </a:lnTo>
                  <a:lnTo>
                    <a:pt x="491" y="1077"/>
                  </a:lnTo>
                  <a:lnTo>
                    <a:pt x="433" y="1017"/>
                  </a:lnTo>
                  <a:lnTo>
                    <a:pt x="378" y="955"/>
                  </a:lnTo>
                  <a:lnTo>
                    <a:pt x="326" y="890"/>
                  </a:lnTo>
                  <a:lnTo>
                    <a:pt x="278" y="824"/>
                  </a:lnTo>
                  <a:lnTo>
                    <a:pt x="234" y="756"/>
                  </a:lnTo>
                  <a:lnTo>
                    <a:pt x="192" y="686"/>
                  </a:lnTo>
                  <a:lnTo>
                    <a:pt x="155" y="615"/>
                  </a:lnTo>
                  <a:lnTo>
                    <a:pt x="122" y="543"/>
                  </a:lnTo>
                  <a:lnTo>
                    <a:pt x="92" y="471"/>
                  </a:lnTo>
                  <a:lnTo>
                    <a:pt x="67" y="396"/>
                  </a:lnTo>
                  <a:lnTo>
                    <a:pt x="45" y="323"/>
                  </a:lnTo>
                  <a:lnTo>
                    <a:pt x="28" y="249"/>
                  </a:lnTo>
                  <a:lnTo>
                    <a:pt x="13" y="174"/>
                  </a:lnTo>
                  <a:lnTo>
                    <a:pt x="4" y="101"/>
                  </a:lnTo>
                  <a:lnTo>
                    <a:pt x="0" y="28"/>
                  </a:lnTo>
                  <a:lnTo>
                    <a:pt x="162" y="13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1"/>
            <p:cNvSpPr>
              <a:spLocks/>
            </p:cNvSpPr>
            <p:nvPr/>
          </p:nvSpPr>
          <p:spPr bwMode="auto">
            <a:xfrm>
              <a:off x="2336" y="3950"/>
              <a:ext cx="58" cy="65"/>
            </a:xfrm>
            <a:custGeom>
              <a:avLst/>
              <a:gdLst>
                <a:gd name="T0" fmla="*/ 193 w 808"/>
                <a:gd name="T1" fmla="*/ 0 h 914"/>
                <a:gd name="T2" fmla="*/ 270 w 808"/>
                <a:gd name="T3" fmla="*/ 58 h 914"/>
                <a:gd name="T4" fmla="*/ 341 w 808"/>
                <a:gd name="T5" fmla="*/ 118 h 914"/>
                <a:gd name="T6" fmla="*/ 410 w 808"/>
                <a:gd name="T7" fmla="*/ 182 h 914"/>
                <a:gd name="T8" fmla="*/ 474 w 808"/>
                <a:gd name="T9" fmla="*/ 248 h 914"/>
                <a:gd name="T10" fmla="*/ 533 w 808"/>
                <a:gd name="T11" fmla="*/ 317 h 914"/>
                <a:gd name="T12" fmla="*/ 589 w 808"/>
                <a:gd name="T13" fmla="*/ 389 h 914"/>
                <a:gd name="T14" fmla="*/ 641 w 808"/>
                <a:gd name="T15" fmla="*/ 466 h 914"/>
                <a:gd name="T16" fmla="*/ 688 w 808"/>
                <a:gd name="T17" fmla="*/ 544 h 914"/>
                <a:gd name="T18" fmla="*/ 732 w 808"/>
                <a:gd name="T19" fmla="*/ 626 h 914"/>
                <a:gd name="T20" fmla="*/ 772 w 808"/>
                <a:gd name="T21" fmla="*/ 711 h 914"/>
                <a:gd name="T22" fmla="*/ 808 w 808"/>
                <a:gd name="T23" fmla="*/ 800 h 914"/>
                <a:gd name="T24" fmla="*/ 702 w 808"/>
                <a:gd name="T25" fmla="*/ 838 h 914"/>
                <a:gd name="T26" fmla="*/ 597 w 808"/>
                <a:gd name="T27" fmla="*/ 876 h 914"/>
                <a:gd name="T28" fmla="*/ 492 w 808"/>
                <a:gd name="T29" fmla="*/ 914 h 914"/>
                <a:gd name="T30" fmla="*/ 461 w 808"/>
                <a:gd name="T31" fmla="*/ 836 h 914"/>
                <a:gd name="T32" fmla="*/ 425 w 808"/>
                <a:gd name="T33" fmla="*/ 762 h 914"/>
                <a:gd name="T34" fmla="*/ 386 w 808"/>
                <a:gd name="T35" fmla="*/ 691 h 914"/>
                <a:gd name="T36" fmla="*/ 342 w 808"/>
                <a:gd name="T37" fmla="*/ 622 h 914"/>
                <a:gd name="T38" fmla="*/ 294 w 808"/>
                <a:gd name="T39" fmla="*/ 555 h 914"/>
                <a:gd name="T40" fmla="*/ 242 w 808"/>
                <a:gd name="T41" fmla="*/ 492 h 914"/>
                <a:gd name="T42" fmla="*/ 187 w 808"/>
                <a:gd name="T43" fmla="*/ 433 h 914"/>
                <a:gd name="T44" fmla="*/ 128 w 808"/>
                <a:gd name="T45" fmla="*/ 376 h 914"/>
                <a:gd name="T46" fmla="*/ 66 w 808"/>
                <a:gd name="T47" fmla="*/ 323 h 914"/>
                <a:gd name="T48" fmla="*/ 0 w 808"/>
                <a:gd name="T49" fmla="*/ 273 h 914"/>
                <a:gd name="T50" fmla="*/ 66 w 808"/>
                <a:gd name="T51" fmla="*/ 181 h 914"/>
                <a:gd name="T52" fmla="*/ 129 w 808"/>
                <a:gd name="T53" fmla="*/ 90 h 914"/>
                <a:gd name="T54" fmla="*/ 193 w 808"/>
                <a:gd name="T55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8" h="914">
                  <a:moveTo>
                    <a:pt x="193" y="0"/>
                  </a:moveTo>
                  <a:lnTo>
                    <a:pt x="270" y="58"/>
                  </a:lnTo>
                  <a:lnTo>
                    <a:pt x="341" y="118"/>
                  </a:lnTo>
                  <a:lnTo>
                    <a:pt x="410" y="182"/>
                  </a:lnTo>
                  <a:lnTo>
                    <a:pt x="474" y="248"/>
                  </a:lnTo>
                  <a:lnTo>
                    <a:pt x="533" y="317"/>
                  </a:lnTo>
                  <a:lnTo>
                    <a:pt x="589" y="389"/>
                  </a:lnTo>
                  <a:lnTo>
                    <a:pt x="641" y="466"/>
                  </a:lnTo>
                  <a:lnTo>
                    <a:pt x="688" y="544"/>
                  </a:lnTo>
                  <a:lnTo>
                    <a:pt x="732" y="626"/>
                  </a:lnTo>
                  <a:lnTo>
                    <a:pt x="772" y="711"/>
                  </a:lnTo>
                  <a:lnTo>
                    <a:pt x="808" y="800"/>
                  </a:lnTo>
                  <a:lnTo>
                    <a:pt x="702" y="838"/>
                  </a:lnTo>
                  <a:lnTo>
                    <a:pt x="597" y="876"/>
                  </a:lnTo>
                  <a:lnTo>
                    <a:pt x="492" y="914"/>
                  </a:lnTo>
                  <a:lnTo>
                    <a:pt x="461" y="836"/>
                  </a:lnTo>
                  <a:lnTo>
                    <a:pt x="425" y="762"/>
                  </a:lnTo>
                  <a:lnTo>
                    <a:pt x="386" y="691"/>
                  </a:lnTo>
                  <a:lnTo>
                    <a:pt x="342" y="622"/>
                  </a:lnTo>
                  <a:lnTo>
                    <a:pt x="294" y="555"/>
                  </a:lnTo>
                  <a:lnTo>
                    <a:pt x="242" y="492"/>
                  </a:lnTo>
                  <a:lnTo>
                    <a:pt x="187" y="433"/>
                  </a:lnTo>
                  <a:lnTo>
                    <a:pt x="128" y="376"/>
                  </a:lnTo>
                  <a:lnTo>
                    <a:pt x="66" y="323"/>
                  </a:lnTo>
                  <a:lnTo>
                    <a:pt x="0" y="273"/>
                  </a:lnTo>
                  <a:lnTo>
                    <a:pt x="66" y="181"/>
                  </a:lnTo>
                  <a:lnTo>
                    <a:pt x="129" y="90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2"/>
            <p:cNvSpPr>
              <a:spLocks noEditPoints="1"/>
            </p:cNvSpPr>
            <p:nvPr/>
          </p:nvSpPr>
          <p:spPr bwMode="auto">
            <a:xfrm>
              <a:off x="2206" y="3973"/>
              <a:ext cx="150" cy="150"/>
            </a:xfrm>
            <a:custGeom>
              <a:avLst/>
              <a:gdLst>
                <a:gd name="T0" fmla="*/ 936 w 2105"/>
                <a:gd name="T1" fmla="*/ 608 h 2100"/>
                <a:gd name="T2" fmla="*/ 766 w 2105"/>
                <a:gd name="T3" fmla="*/ 694 h 2100"/>
                <a:gd name="T4" fmla="*/ 642 w 2105"/>
                <a:gd name="T5" fmla="*/ 846 h 2100"/>
                <a:gd name="T6" fmla="*/ 595 w 2105"/>
                <a:gd name="T7" fmla="*/ 1027 h 2100"/>
                <a:gd name="T8" fmla="*/ 624 w 2105"/>
                <a:gd name="T9" fmla="*/ 1211 h 2100"/>
                <a:gd name="T10" fmla="*/ 729 w 2105"/>
                <a:gd name="T11" fmla="*/ 1374 h 2100"/>
                <a:gd name="T12" fmla="*/ 892 w 2105"/>
                <a:gd name="T13" fmla="*/ 1478 h 2100"/>
                <a:gd name="T14" fmla="*/ 1077 w 2105"/>
                <a:gd name="T15" fmla="*/ 1506 h 2100"/>
                <a:gd name="T16" fmla="*/ 1258 w 2105"/>
                <a:gd name="T17" fmla="*/ 1458 h 2100"/>
                <a:gd name="T18" fmla="*/ 1410 w 2105"/>
                <a:gd name="T19" fmla="*/ 1335 h 2100"/>
                <a:gd name="T20" fmla="*/ 1496 w 2105"/>
                <a:gd name="T21" fmla="*/ 1165 h 2100"/>
                <a:gd name="T22" fmla="*/ 1505 w 2105"/>
                <a:gd name="T23" fmla="*/ 980 h 2100"/>
                <a:gd name="T24" fmla="*/ 1437 w 2105"/>
                <a:gd name="T25" fmla="*/ 804 h 2100"/>
                <a:gd name="T26" fmla="*/ 1299 w 2105"/>
                <a:gd name="T27" fmla="*/ 665 h 2100"/>
                <a:gd name="T28" fmla="*/ 1122 w 2105"/>
                <a:gd name="T29" fmla="*/ 599 h 2100"/>
                <a:gd name="T30" fmla="*/ 1143 w 2105"/>
                <a:gd name="T31" fmla="*/ 3 h 2100"/>
                <a:gd name="T32" fmla="*/ 1206 w 2105"/>
                <a:gd name="T33" fmla="*/ 64 h 2100"/>
                <a:gd name="T34" fmla="*/ 1340 w 2105"/>
                <a:gd name="T35" fmla="*/ 260 h 2100"/>
                <a:gd name="T36" fmla="*/ 1621 w 2105"/>
                <a:gd name="T37" fmla="*/ 258 h 2100"/>
                <a:gd name="T38" fmla="*/ 1694 w 2105"/>
                <a:gd name="T39" fmla="*/ 233 h 2100"/>
                <a:gd name="T40" fmla="*/ 1846 w 2105"/>
                <a:gd name="T41" fmla="*/ 356 h 2100"/>
                <a:gd name="T42" fmla="*/ 1870 w 2105"/>
                <a:gd name="T43" fmla="*/ 428 h 2100"/>
                <a:gd name="T44" fmla="*/ 1749 w 2105"/>
                <a:gd name="T45" fmla="*/ 578 h 2100"/>
                <a:gd name="T46" fmla="*/ 1865 w 2105"/>
                <a:gd name="T47" fmla="*/ 826 h 2100"/>
                <a:gd name="T48" fmla="*/ 2060 w 2105"/>
                <a:gd name="T49" fmla="*/ 904 h 2100"/>
                <a:gd name="T50" fmla="*/ 2105 w 2105"/>
                <a:gd name="T51" fmla="*/ 981 h 2100"/>
                <a:gd name="T52" fmla="*/ 2079 w 2105"/>
                <a:gd name="T53" fmla="*/ 1180 h 2100"/>
                <a:gd name="T54" fmla="*/ 1881 w 2105"/>
                <a:gd name="T55" fmla="*/ 1206 h 2100"/>
                <a:gd name="T56" fmla="*/ 1789 w 2105"/>
                <a:gd name="T57" fmla="*/ 1463 h 2100"/>
                <a:gd name="T58" fmla="*/ 1867 w 2105"/>
                <a:gd name="T59" fmla="*/ 1652 h 2100"/>
                <a:gd name="T60" fmla="*/ 1859 w 2105"/>
                <a:gd name="T61" fmla="*/ 1727 h 2100"/>
                <a:gd name="T62" fmla="*/ 1715 w 2105"/>
                <a:gd name="T63" fmla="*/ 1860 h 2100"/>
                <a:gd name="T64" fmla="*/ 1640 w 2105"/>
                <a:gd name="T65" fmla="*/ 1852 h 2100"/>
                <a:gd name="T66" fmla="*/ 1408 w 2105"/>
                <a:gd name="T67" fmla="*/ 1816 h 2100"/>
                <a:gd name="T68" fmla="*/ 1212 w 2105"/>
                <a:gd name="T69" fmla="*/ 2010 h 2100"/>
                <a:gd name="T70" fmla="*/ 1167 w 2105"/>
                <a:gd name="T71" fmla="*/ 2086 h 2100"/>
                <a:gd name="T72" fmla="*/ 961 w 2105"/>
                <a:gd name="T73" fmla="*/ 2097 h 2100"/>
                <a:gd name="T74" fmla="*/ 899 w 2105"/>
                <a:gd name="T75" fmla="*/ 2035 h 2100"/>
                <a:gd name="T76" fmla="*/ 762 w 2105"/>
                <a:gd name="T77" fmla="*/ 1844 h 2100"/>
                <a:gd name="T78" fmla="*/ 484 w 2105"/>
                <a:gd name="T79" fmla="*/ 1841 h 2100"/>
                <a:gd name="T80" fmla="*/ 410 w 2105"/>
                <a:gd name="T81" fmla="*/ 1867 h 2100"/>
                <a:gd name="T82" fmla="*/ 260 w 2105"/>
                <a:gd name="T83" fmla="*/ 1744 h 2100"/>
                <a:gd name="T84" fmla="*/ 236 w 2105"/>
                <a:gd name="T85" fmla="*/ 1672 h 2100"/>
                <a:gd name="T86" fmla="*/ 351 w 2105"/>
                <a:gd name="T87" fmla="*/ 1526 h 2100"/>
                <a:gd name="T88" fmla="*/ 248 w 2105"/>
                <a:gd name="T89" fmla="*/ 1319 h 2100"/>
                <a:gd name="T90" fmla="*/ 65 w 2105"/>
                <a:gd name="T91" fmla="*/ 1204 h 2100"/>
                <a:gd name="T92" fmla="*/ 3 w 2105"/>
                <a:gd name="T93" fmla="*/ 1143 h 2100"/>
                <a:gd name="T94" fmla="*/ 12 w 2105"/>
                <a:gd name="T95" fmla="*/ 937 h 2100"/>
                <a:gd name="T96" fmla="*/ 89 w 2105"/>
                <a:gd name="T97" fmla="*/ 893 h 2100"/>
                <a:gd name="T98" fmla="*/ 269 w 2105"/>
                <a:gd name="T99" fmla="*/ 729 h 2100"/>
                <a:gd name="T100" fmla="*/ 259 w 2105"/>
                <a:gd name="T101" fmla="*/ 483 h 2100"/>
                <a:gd name="T102" fmla="*/ 234 w 2105"/>
                <a:gd name="T103" fmla="*/ 411 h 2100"/>
                <a:gd name="T104" fmla="*/ 356 w 2105"/>
                <a:gd name="T105" fmla="*/ 260 h 2100"/>
                <a:gd name="T106" fmla="*/ 429 w 2105"/>
                <a:gd name="T107" fmla="*/ 234 h 2100"/>
                <a:gd name="T108" fmla="*/ 576 w 2105"/>
                <a:gd name="T109" fmla="*/ 352 h 2100"/>
                <a:gd name="T110" fmla="*/ 828 w 2105"/>
                <a:gd name="T111" fmla="*/ 237 h 2100"/>
                <a:gd name="T112" fmla="*/ 905 w 2105"/>
                <a:gd name="T113" fmla="*/ 44 h 2100"/>
                <a:gd name="T114" fmla="*/ 982 w 2105"/>
                <a:gd name="T115" fmla="*/ 0 h 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5" h="2100">
                  <a:moveTo>
                    <a:pt x="1075" y="594"/>
                  </a:moveTo>
                  <a:lnTo>
                    <a:pt x="1029" y="594"/>
                  </a:lnTo>
                  <a:lnTo>
                    <a:pt x="982" y="599"/>
                  </a:lnTo>
                  <a:lnTo>
                    <a:pt x="936" y="608"/>
                  </a:lnTo>
                  <a:lnTo>
                    <a:pt x="890" y="622"/>
                  </a:lnTo>
                  <a:lnTo>
                    <a:pt x="847" y="642"/>
                  </a:lnTo>
                  <a:lnTo>
                    <a:pt x="805" y="665"/>
                  </a:lnTo>
                  <a:lnTo>
                    <a:pt x="766" y="694"/>
                  </a:lnTo>
                  <a:lnTo>
                    <a:pt x="728" y="727"/>
                  </a:lnTo>
                  <a:lnTo>
                    <a:pt x="695" y="765"/>
                  </a:lnTo>
                  <a:lnTo>
                    <a:pt x="667" y="804"/>
                  </a:lnTo>
                  <a:lnTo>
                    <a:pt x="642" y="846"/>
                  </a:lnTo>
                  <a:lnTo>
                    <a:pt x="624" y="889"/>
                  </a:lnTo>
                  <a:lnTo>
                    <a:pt x="609" y="934"/>
                  </a:lnTo>
                  <a:lnTo>
                    <a:pt x="599" y="981"/>
                  </a:lnTo>
                  <a:lnTo>
                    <a:pt x="595" y="1027"/>
                  </a:lnTo>
                  <a:lnTo>
                    <a:pt x="595" y="1073"/>
                  </a:lnTo>
                  <a:lnTo>
                    <a:pt x="600" y="1120"/>
                  </a:lnTo>
                  <a:lnTo>
                    <a:pt x="609" y="1166"/>
                  </a:lnTo>
                  <a:lnTo>
                    <a:pt x="624" y="1211"/>
                  </a:lnTo>
                  <a:lnTo>
                    <a:pt x="643" y="1255"/>
                  </a:lnTo>
                  <a:lnTo>
                    <a:pt x="667" y="1296"/>
                  </a:lnTo>
                  <a:lnTo>
                    <a:pt x="695" y="1336"/>
                  </a:lnTo>
                  <a:lnTo>
                    <a:pt x="729" y="1374"/>
                  </a:lnTo>
                  <a:lnTo>
                    <a:pt x="766" y="1406"/>
                  </a:lnTo>
                  <a:lnTo>
                    <a:pt x="806" y="1435"/>
                  </a:lnTo>
                  <a:lnTo>
                    <a:pt x="848" y="1458"/>
                  </a:lnTo>
                  <a:lnTo>
                    <a:pt x="892" y="1478"/>
                  </a:lnTo>
                  <a:lnTo>
                    <a:pt x="937" y="1492"/>
                  </a:lnTo>
                  <a:lnTo>
                    <a:pt x="983" y="1501"/>
                  </a:lnTo>
                  <a:lnTo>
                    <a:pt x="1030" y="1506"/>
                  </a:lnTo>
                  <a:lnTo>
                    <a:pt x="1077" y="1506"/>
                  </a:lnTo>
                  <a:lnTo>
                    <a:pt x="1123" y="1501"/>
                  </a:lnTo>
                  <a:lnTo>
                    <a:pt x="1169" y="1492"/>
                  </a:lnTo>
                  <a:lnTo>
                    <a:pt x="1215" y="1478"/>
                  </a:lnTo>
                  <a:lnTo>
                    <a:pt x="1258" y="1458"/>
                  </a:lnTo>
                  <a:lnTo>
                    <a:pt x="1300" y="1435"/>
                  </a:lnTo>
                  <a:lnTo>
                    <a:pt x="1339" y="1406"/>
                  </a:lnTo>
                  <a:lnTo>
                    <a:pt x="1376" y="1373"/>
                  </a:lnTo>
                  <a:lnTo>
                    <a:pt x="1410" y="1335"/>
                  </a:lnTo>
                  <a:lnTo>
                    <a:pt x="1438" y="1296"/>
                  </a:lnTo>
                  <a:lnTo>
                    <a:pt x="1462" y="1254"/>
                  </a:lnTo>
                  <a:lnTo>
                    <a:pt x="1481" y="1211"/>
                  </a:lnTo>
                  <a:lnTo>
                    <a:pt x="1496" y="1165"/>
                  </a:lnTo>
                  <a:lnTo>
                    <a:pt x="1505" y="1119"/>
                  </a:lnTo>
                  <a:lnTo>
                    <a:pt x="1510" y="1073"/>
                  </a:lnTo>
                  <a:lnTo>
                    <a:pt x="1510" y="1027"/>
                  </a:lnTo>
                  <a:lnTo>
                    <a:pt x="1505" y="980"/>
                  </a:lnTo>
                  <a:lnTo>
                    <a:pt x="1496" y="934"/>
                  </a:lnTo>
                  <a:lnTo>
                    <a:pt x="1481" y="889"/>
                  </a:lnTo>
                  <a:lnTo>
                    <a:pt x="1462" y="845"/>
                  </a:lnTo>
                  <a:lnTo>
                    <a:pt x="1437" y="804"/>
                  </a:lnTo>
                  <a:lnTo>
                    <a:pt x="1409" y="764"/>
                  </a:lnTo>
                  <a:lnTo>
                    <a:pt x="1376" y="726"/>
                  </a:lnTo>
                  <a:lnTo>
                    <a:pt x="1338" y="694"/>
                  </a:lnTo>
                  <a:lnTo>
                    <a:pt x="1299" y="665"/>
                  </a:lnTo>
                  <a:lnTo>
                    <a:pt x="1257" y="641"/>
                  </a:lnTo>
                  <a:lnTo>
                    <a:pt x="1213" y="622"/>
                  </a:lnTo>
                  <a:lnTo>
                    <a:pt x="1168" y="608"/>
                  </a:lnTo>
                  <a:lnTo>
                    <a:pt x="1122" y="599"/>
                  </a:lnTo>
                  <a:lnTo>
                    <a:pt x="1075" y="594"/>
                  </a:lnTo>
                  <a:close/>
                  <a:moveTo>
                    <a:pt x="982" y="0"/>
                  </a:moveTo>
                  <a:lnTo>
                    <a:pt x="1120" y="0"/>
                  </a:lnTo>
                  <a:lnTo>
                    <a:pt x="1143" y="3"/>
                  </a:lnTo>
                  <a:lnTo>
                    <a:pt x="1165" y="11"/>
                  </a:lnTo>
                  <a:lnTo>
                    <a:pt x="1183" y="26"/>
                  </a:lnTo>
                  <a:lnTo>
                    <a:pt x="1196" y="44"/>
                  </a:lnTo>
                  <a:lnTo>
                    <a:pt x="1206" y="64"/>
                  </a:lnTo>
                  <a:lnTo>
                    <a:pt x="1209" y="88"/>
                  </a:lnTo>
                  <a:lnTo>
                    <a:pt x="1209" y="223"/>
                  </a:lnTo>
                  <a:lnTo>
                    <a:pt x="1275" y="238"/>
                  </a:lnTo>
                  <a:lnTo>
                    <a:pt x="1340" y="260"/>
                  </a:lnTo>
                  <a:lnTo>
                    <a:pt x="1404" y="286"/>
                  </a:lnTo>
                  <a:lnTo>
                    <a:pt x="1466" y="318"/>
                  </a:lnTo>
                  <a:lnTo>
                    <a:pt x="1525" y="355"/>
                  </a:lnTo>
                  <a:lnTo>
                    <a:pt x="1621" y="258"/>
                  </a:lnTo>
                  <a:lnTo>
                    <a:pt x="1637" y="246"/>
                  </a:lnTo>
                  <a:lnTo>
                    <a:pt x="1656" y="237"/>
                  </a:lnTo>
                  <a:lnTo>
                    <a:pt x="1674" y="233"/>
                  </a:lnTo>
                  <a:lnTo>
                    <a:pt x="1694" y="233"/>
                  </a:lnTo>
                  <a:lnTo>
                    <a:pt x="1713" y="237"/>
                  </a:lnTo>
                  <a:lnTo>
                    <a:pt x="1731" y="246"/>
                  </a:lnTo>
                  <a:lnTo>
                    <a:pt x="1747" y="258"/>
                  </a:lnTo>
                  <a:lnTo>
                    <a:pt x="1846" y="356"/>
                  </a:lnTo>
                  <a:lnTo>
                    <a:pt x="1858" y="372"/>
                  </a:lnTo>
                  <a:lnTo>
                    <a:pt x="1866" y="390"/>
                  </a:lnTo>
                  <a:lnTo>
                    <a:pt x="1870" y="408"/>
                  </a:lnTo>
                  <a:lnTo>
                    <a:pt x="1870" y="428"/>
                  </a:lnTo>
                  <a:lnTo>
                    <a:pt x="1866" y="447"/>
                  </a:lnTo>
                  <a:lnTo>
                    <a:pt x="1858" y="466"/>
                  </a:lnTo>
                  <a:lnTo>
                    <a:pt x="1846" y="481"/>
                  </a:lnTo>
                  <a:lnTo>
                    <a:pt x="1749" y="578"/>
                  </a:lnTo>
                  <a:lnTo>
                    <a:pt x="1787" y="637"/>
                  </a:lnTo>
                  <a:lnTo>
                    <a:pt x="1818" y="698"/>
                  </a:lnTo>
                  <a:lnTo>
                    <a:pt x="1844" y="761"/>
                  </a:lnTo>
                  <a:lnTo>
                    <a:pt x="1865" y="826"/>
                  </a:lnTo>
                  <a:lnTo>
                    <a:pt x="1880" y="892"/>
                  </a:lnTo>
                  <a:lnTo>
                    <a:pt x="2016" y="892"/>
                  </a:lnTo>
                  <a:lnTo>
                    <a:pt x="2040" y="895"/>
                  </a:lnTo>
                  <a:lnTo>
                    <a:pt x="2060" y="904"/>
                  </a:lnTo>
                  <a:lnTo>
                    <a:pt x="2079" y="918"/>
                  </a:lnTo>
                  <a:lnTo>
                    <a:pt x="2093" y="936"/>
                  </a:lnTo>
                  <a:lnTo>
                    <a:pt x="2101" y="957"/>
                  </a:lnTo>
                  <a:lnTo>
                    <a:pt x="2105" y="981"/>
                  </a:lnTo>
                  <a:lnTo>
                    <a:pt x="2105" y="1117"/>
                  </a:lnTo>
                  <a:lnTo>
                    <a:pt x="2101" y="1141"/>
                  </a:lnTo>
                  <a:lnTo>
                    <a:pt x="2093" y="1162"/>
                  </a:lnTo>
                  <a:lnTo>
                    <a:pt x="2079" y="1180"/>
                  </a:lnTo>
                  <a:lnTo>
                    <a:pt x="2060" y="1194"/>
                  </a:lnTo>
                  <a:lnTo>
                    <a:pt x="2040" y="1203"/>
                  </a:lnTo>
                  <a:lnTo>
                    <a:pt x="2016" y="1206"/>
                  </a:lnTo>
                  <a:lnTo>
                    <a:pt x="1881" y="1206"/>
                  </a:lnTo>
                  <a:lnTo>
                    <a:pt x="1866" y="1272"/>
                  </a:lnTo>
                  <a:lnTo>
                    <a:pt x="1846" y="1337"/>
                  </a:lnTo>
                  <a:lnTo>
                    <a:pt x="1819" y="1401"/>
                  </a:lnTo>
                  <a:lnTo>
                    <a:pt x="1789" y="1463"/>
                  </a:lnTo>
                  <a:lnTo>
                    <a:pt x="1751" y="1522"/>
                  </a:lnTo>
                  <a:lnTo>
                    <a:pt x="1846" y="1617"/>
                  </a:lnTo>
                  <a:lnTo>
                    <a:pt x="1859" y="1633"/>
                  </a:lnTo>
                  <a:lnTo>
                    <a:pt x="1867" y="1652"/>
                  </a:lnTo>
                  <a:lnTo>
                    <a:pt x="1871" y="1670"/>
                  </a:lnTo>
                  <a:lnTo>
                    <a:pt x="1871" y="1689"/>
                  </a:lnTo>
                  <a:lnTo>
                    <a:pt x="1867" y="1709"/>
                  </a:lnTo>
                  <a:lnTo>
                    <a:pt x="1859" y="1727"/>
                  </a:lnTo>
                  <a:lnTo>
                    <a:pt x="1846" y="1743"/>
                  </a:lnTo>
                  <a:lnTo>
                    <a:pt x="1749" y="1839"/>
                  </a:lnTo>
                  <a:lnTo>
                    <a:pt x="1733" y="1852"/>
                  </a:lnTo>
                  <a:lnTo>
                    <a:pt x="1715" y="1860"/>
                  </a:lnTo>
                  <a:lnTo>
                    <a:pt x="1696" y="1864"/>
                  </a:lnTo>
                  <a:lnTo>
                    <a:pt x="1676" y="1864"/>
                  </a:lnTo>
                  <a:lnTo>
                    <a:pt x="1658" y="1860"/>
                  </a:lnTo>
                  <a:lnTo>
                    <a:pt x="1640" y="1852"/>
                  </a:lnTo>
                  <a:lnTo>
                    <a:pt x="1623" y="1839"/>
                  </a:lnTo>
                  <a:lnTo>
                    <a:pt x="1530" y="1746"/>
                  </a:lnTo>
                  <a:lnTo>
                    <a:pt x="1470" y="1784"/>
                  </a:lnTo>
                  <a:lnTo>
                    <a:pt x="1408" y="1816"/>
                  </a:lnTo>
                  <a:lnTo>
                    <a:pt x="1343" y="1843"/>
                  </a:lnTo>
                  <a:lnTo>
                    <a:pt x="1278" y="1863"/>
                  </a:lnTo>
                  <a:lnTo>
                    <a:pt x="1212" y="1880"/>
                  </a:lnTo>
                  <a:lnTo>
                    <a:pt x="1212" y="2010"/>
                  </a:lnTo>
                  <a:lnTo>
                    <a:pt x="1209" y="2034"/>
                  </a:lnTo>
                  <a:lnTo>
                    <a:pt x="1199" y="2055"/>
                  </a:lnTo>
                  <a:lnTo>
                    <a:pt x="1185" y="2073"/>
                  </a:lnTo>
                  <a:lnTo>
                    <a:pt x="1167" y="2086"/>
                  </a:lnTo>
                  <a:lnTo>
                    <a:pt x="1145" y="2096"/>
                  </a:lnTo>
                  <a:lnTo>
                    <a:pt x="1122" y="2100"/>
                  </a:lnTo>
                  <a:lnTo>
                    <a:pt x="984" y="2100"/>
                  </a:lnTo>
                  <a:lnTo>
                    <a:pt x="961" y="2097"/>
                  </a:lnTo>
                  <a:lnTo>
                    <a:pt x="940" y="2087"/>
                  </a:lnTo>
                  <a:lnTo>
                    <a:pt x="922" y="2073"/>
                  </a:lnTo>
                  <a:lnTo>
                    <a:pt x="907" y="2056"/>
                  </a:lnTo>
                  <a:lnTo>
                    <a:pt x="899" y="2035"/>
                  </a:lnTo>
                  <a:lnTo>
                    <a:pt x="896" y="2011"/>
                  </a:lnTo>
                  <a:lnTo>
                    <a:pt x="896" y="1881"/>
                  </a:lnTo>
                  <a:lnTo>
                    <a:pt x="829" y="1866"/>
                  </a:lnTo>
                  <a:lnTo>
                    <a:pt x="762" y="1844"/>
                  </a:lnTo>
                  <a:lnTo>
                    <a:pt x="698" y="1818"/>
                  </a:lnTo>
                  <a:lnTo>
                    <a:pt x="636" y="1786"/>
                  </a:lnTo>
                  <a:lnTo>
                    <a:pt x="576" y="1749"/>
                  </a:lnTo>
                  <a:lnTo>
                    <a:pt x="484" y="1841"/>
                  </a:lnTo>
                  <a:lnTo>
                    <a:pt x="467" y="1853"/>
                  </a:lnTo>
                  <a:lnTo>
                    <a:pt x="449" y="1861"/>
                  </a:lnTo>
                  <a:lnTo>
                    <a:pt x="430" y="1867"/>
                  </a:lnTo>
                  <a:lnTo>
                    <a:pt x="410" y="1867"/>
                  </a:lnTo>
                  <a:lnTo>
                    <a:pt x="392" y="1861"/>
                  </a:lnTo>
                  <a:lnTo>
                    <a:pt x="374" y="1853"/>
                  </a:lnTo>
                  <a:lnTo>
                    <a:pt x="357" y="1841"/>
                  </a:lnTo>
                  <a:lnTo>
                    <a:pt x="260" y="1744"/>
                  </a:lnTo>
                  <a:lnTo>
                    <a:pt x="248" y="1728"/>
                  </a:lnTo>
                  <a:lnTo>
                    <a:pt x="240" y="1710"/>
                  </a:lnTo>
                  <a:lnTo>
                    <a:pt x="236" y="1691"/>
                  </a:lnTo>
                  <a:lnTo>
                    <a:pt x="236" y="1672"/>
                  </a:lnTo>
                  <a:lnTo>
                    <a:pt x="240" y="1653"/>
                  </a:lnTo>
                  <a:lnTo>
                    <a:pt x="248" y="1634"/>
                  </a:lnTo>
                  <a:lnTo>
                    <a:pt x="260" y="1619"/>
                  </a:lnTo>
                  <a:lnTo>
                    <a:pt x="351" y="1526"/>
                  </a:lnTo>
                  <a:lnTo>
                    <a:pt x="319" y="1477"/>
                  </a:lnTo>
                  <a:lnTo>
                    <a:pt x="292" y="1426"/>
                  </a:lnTo>
                  <a:lnTo>
                    <a:pt x="268" y="1373"/>
                  </a:lnTo>
                  <a:lnTo>
                    <a:pt x="248" y="1319"/>
                  </a:lnTo>
                  <a:lnTo>
                    <a:pt x="232" y="1263"/>
                  </a:lnTo>
                  <a:lnTo>
                    <a:pt x="219" y="1208"/>
                  </a:lnTo>
                  <a:lnTo>
                    <a:pt x="89" y="1208"/>
                  </a:lnTo>
                  <a:lnTo>
                    <a:pt x="65" y="1204"/>
                  </a:lnTo>
                  <a:lnTo>
                    <a:pt x="44" y="1196"/>
                  </a:lnTo>
                  <a:lnTo>
                    <a:pt x="26" y="1181"/>
                  </a:lnTo>
                  <a:lnTo>
                    <a:pt x="12" y="1163"/>
                  </a:lnTo>
                  <a:lnTo>
                    <a:pt x="3" y="1143"/>
                  </a:lnTo>
                  <a:lnTo>
                    <a:pt x="0" y="1119"/>
                  </a:lnTo>
                  <a:lnTo>
                    <a:pt x="0" y="982"/>
                  </a:lnTo>
                  <a:lnTo>
                    <a:pt x="3" y="958"/>
                  </a:lnTo>
                  <a:lnTo>
                    <a:pt x="12" y="937"/>
                  </a:lnTo>
                  <a:lnTo>
                    <a:pt x="26" y="920"/>
                  </a:lnTo>
                  <a:lnTo>
                    <a:pt x="44" y="905"/>
                  </a:lnTo>
                  <a:lnTo>
                    <a:pt x="65" y="896"/>
                  </a:lnTo>
                  <a:lnTo>
                    <a:pt x="89" y="893"/>
                  </a:lnTo>
                  <a:lnTo>
                    <a:pt x="220" y="893"/>
                  </a:lnTo>
                  <a:lnTo>
                    <a:pt x="233" y="838"/>
                  </a:lnTo>
                  <a:lnTo>
                    <a:pt x="249" y="783"/>
                  </a:lnTo>
                  <a:lnTo>
                    <a:pt x="269" y="729"/>
                  </a:lnTo>
                  <a:lnTo>
                    <a:pt x="293" y="676"/>
                  </a:lnTo>
                  <a:lnTo>
                    <a:pt x="320" y="625"/>
                  </a:lnTo>
                  <a:lnTo>
                    <a:pt x="353" y="575"/>
                  </a:lnTo>
                  <a:lnTo>
                    <a:pt x="259" y="483"/>
                  </a:lnTo>
                  <a:lnTo>
                    <a:pt x="247" y="467"/>
                  </a:lnTo>
                  <a:lnTo>
                    <a:pt x="238" y="448"/>
                  </a:lnTo>
                  <a:lnTo>
                    <a:pt x="234" y="430"/>
                  </a:lnTo>
                  <a:lnTo>
                    <a:pt x="234" y="411"/>
                  </a:lnTo>
                  <a:lnTo>
                    <a:pt x="238" y="391"/>
                  </a:lnTo>
                  <a:lnTo>
                    <a:pt x="247" y="373"/>
                  </a:lnTo>
                  <a:lnTo>
                    <a:pt x="259" y="357"/>
                  </a:lnTo>
                  <a:lnTo>
                    <a:pt x="356" y="260"/>
                  </a:lnTo>
                  <a:lnTo>
                    <a:pt x="372" y="247"/>
                  </a:lnTo>
                  <a:lnTo>
                    <a:pt x="390" y="238"/>
                  </a:lnTo>
                  <a:lnTo>
                    <a:pt x="409" y="234"/>
                  </a:lnTo>
                  <a:lnTo>
                    <a:pt x="429" y="234"/>
                  </a:lnTo>
                  <a:lnTo>
                    <a:pt x="448" y="238"/>
                  </a:lnTo>
                  <a:lnTo>
                    <a:pt x="465" y="247"/>
                  </a:lnTo>
                  <a:lnTo>
                    <a:pt x="482" y="260"/>
                  </a:lnTo>
                  <a:lnTo>
                    <a:pt x="576" y="352"/>
                  </a:lnTo>
                  <a:lnTo>
                    <a:pt x="636" y="316"/>
                  </a:lnTo>
                  <a:lnTo>
                    <a:pt x="698" y="284"/>
                  </a:lnTo>
                  <a:lnTo>
                    <a:pt x="761" y="259"/>
                  </a:lnTo>
                  <a:lnTo>
                    <a:pt x="828" y="237"/>
                  </a:lnTo>
                  <a:lnTo>
                    <a:pt x="894" y="222"/>
                  </a:lnTo>
                  <a:lnTo>
                    <a:pt x="894" y="88"/>
                  </a:lnTo>
                  <a:lnTo>
                    <a:pt x="897" y="64"/>
                  </a:lnTo>
                  <a:lnTo>
                    <a:pt x="905" y="44"/>
                  </a:lnTo>
                  <a:lnTo>
                    <a:pt x="920" y="26"/>
                  </a:lnTo>
                  <a:lnTo>
                    <a:pt x="938" y="11"/>
                  </a:lnTo>
                  <a:lnTo>
                    <a:pt x="959" y="3"/>
                  </a:lnTo>
                  <a:lnTo>
                    <a:pt x="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83910" y="1767066"/>
            <a:ext cx="1676546" cy="1737050"/>
            <a:chOff x="3820178" y="764153"/>
            <a:chExt cx="1959731" cy="2051255"/>
          </a:xfrm>
        </p:grpSpPr>
        <p:graphicFrame>
          <p:nvGraphicFramePr>
            <p:cNvPr id="32" name="Chart 7"/>
            <p:cNvGraphicFramePr/>
            <p:nvPr/>
          </p:nvGraphicFramePr>
          <p:xfrm>
            <a:off x="3820178" y="764153"/>
            <a:ext cx="1959731" cy="2051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4367810" y="1242116"/>
              <a:ext cx="937259" cy="9514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627908" y="2166503"/>
            <a:ext cx="262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доля в биржевом экспорте</a:t>
            </a:r>
          </a:p>
        </p:txBody>
      </p:sp>
    </p:spTree>
    <p:extLst>
      <p:ext uri="{BB962C8B-B14F-4D97-AF65-F5344CB8AC3E}">
        <p14:creationId xmlns:p14="http://schemas.microsoft.com/office/powerpoint/2010/main" val="3454871872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/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8307B35-A6A8-47D3-B723-528AEAAE0706}"/>
              </a:ext>
            </a:extLst>
          </p:cNvPr>
          <p:cNvSpPr txBox="1"/>
          <p:nvPr/>
        </p:nvSpPr>
        <p:spPr>
          <a:xfrm>
            <a:off x="-29417" y="1229761"/>
            <a:ext cx="2875226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ar-EG" sz="3200">
                <a:solidFill>
                  <a:schemeClr val="bg1"/>
                </a:solidFill>
                <a:latin charset="0" panose="020B0604020202020204" pitchFamily="34" typeface="Arial"/>
                <a:ea charset="0" pitchFamily="2" typeface="Roboto"/>
                <a:cs charset="0" typeface="Montserrat Bold"/>
              </a:rPr>
              <a:t>أسواق التصدير الرئيسية </a:t>
            </a:r>
            <a:endParaRPr b="1" dirty="0" lang="ru-RU" sz="3200">
              <a:solidFill>
                <a:schemeClr val="bg1"/>
              </a:solidFill>
              <a:latin charset="0" panose="020B0604020202020204" pitchFamily="34" typeface="Arial"/>
              <a:ea charset="0" pitchFamily="2" typeface="Roboto"/>
              <a:cs charset="0" typeface="Montserrat Bold"/>
              <a:sym charset="0" pitchFamily="2" typeface="Roboto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776919" y="283532"/>
            <a:ext cx="5940660" cy="1508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ru-RU"/>
              <a:t>Электронная </a:t>
            </a:r>
            <a:r>
              <a:rPr dirty="0" lang="en-US"/>
              <a:t>B2B</a:t>
            </a:r>
            <a:r>
              <a:rPr dirty="0" lang="ru-RU"/>
              <a:t>-площадка</a:t>
            </a:r>
            <a:endParaRPr dirty="0" lang="ru-RU">
              <a:sym charset="0" pitchFamily="2" typeface="Roboto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A214500-0F2D-454C-9428-68B9FF90BAA8}"/>
              </a:ext>
            </a:extLst>
          </p:cNvPr>
          <p:cNvGrpSpPr/>
          <p:nvPr/>
        </p:nvGrpSpPr>
        <p:grpSpPr>
          <a:xfrm>
            <a:off x="4043772" y="1455277"/>
            <a:ext cx="6308553" cy="1010533"/>
            <a:chOff x="4157271" y="488203"/>
            <a:chExt cx="6611513" cy="101053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BBA7EA-184D-49AB-985C-C81F4DCF1FA4}"/>
                </a:ext>
              </a:extLst>
            </p:cNvPr>
            <p:cNvSpPr txBox="1"/>
            <p:nvPr/>
          </p:nvSpPr>
          <p:spPr>
            <a:xfrm>
              <a:off x="4690677" y="797197"/>
              <a:ext cx="6078107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ru-RU" sz="2800">
                  <a:latin charset="0" panose="020B0604020202020204" pitchFamily="34" typeface="Arial"/>
                </a:rPr>
                <a:t>Стройматериалы</a:t>
              </a:r>
              <a:endParaRPr b="1" dirty="0" lang="ru-RU" sz="3600">
                <a:latin charset="0" panose="020B0604020202020204" pitchFamily="34" typeface="Arial"/>
                <a:sym charset="0" pitchFamily="2" typeface="Roboto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AD89DC-9002-44CE-B8F0-59DDED0753B4}"/>
                </a:ext>
              </a:extLst>
            </p:cNvPr>
            <p:cNvSpPr txBox="1"/>
            <p:nvPr/>
          </p:nvSpPr>
          <p:spPr>
            <a:xfrm>
              <a:off x="4157271" y="488203"/>
              <a:ext cx="569387" cy="1010533"/>
            </a:xfrm>
            <a:prstGeom prst="rect">
              <a:avLst/>
            </a:prstGeom>
            <a:noFill/>
          </p:spPr>
          <p:txBody>
            <a:bodyPr rtlCol="0" tIns="320040" wrap="none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dirty="0" lang="en-US" sz="5400">
                  <a:solidFill>
                    <a:schemeClr val="accent5"/>
                  </a:solidFill>
                  <a:sym charset="0" pitchFamily="2" typeface="Roboto"/>
                </a:rPr>
                <a:t>1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8951420-AEBB-4FDC-8844-1D390C4DF6EC}"/>
              </a:ext>
            </a:extLst>
          </p:cNvPr>
          <p:cNvGrpSpPr/>
          <p:nvPr/>
        </p:nvGrpSpPr>
        <p:grpSpPr>
          <a:xfrm>
            <a:off x="4115780" y="2307632"/>
            <a:ext cx="6547904" cy="1010533"/>
            <a:chOff x="4157271" y="2680173"/>
            <a:chExt cx="6922872" cy="101053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A3BE51-1889-44A3-8BF5-E6DF5E8D1735}"/>
                </a:ext>
              </a:extLst>
            </p:cNvPr>
            <p:cNvSpPr txBox="1"/>
            <p:nvPr/>
          </p:nvSpPr>
          <p:spPr>
            <a:xfrm>
              <a:off x="4700728" y="2956688"/>
              <a:ext cx="6379415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ru-RU" sz="2800">
                  <a:latin charset="0" panose="020B0604020202020204" pitchFamily="34" typeface="Arial"/>
                  <a:sym charset="0" pitchFamily="2" typeface="Roboto"/>
                </a:rPr>
                <a:t>Спецодежда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145989-EBD8-4137-ADA3-ADCFB7FC2453}"/>
                </a:ext>
              </a:extLst>
            </p:cNvPr>
            <p:cNvSpPr txBox="1"/>
            <p:nvPr/>
          </p:nvSpPr>
          <p:spPr>
            <a:xfrm>
              <a:off x="4157271" y="2680173"/>
              <a:ext cx="569387" cy="1010533"/>
            </a:xfrm>
            <a:prstGeom prst="rect">
              <a:avLst/>
            </a:prstGeom>
            <a:noFill/>
          </p:spPr>
          <p:txBody>
            <a:bodyPr rtlCol="0" tIns="320040" wrap="none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dirty="0" lang="ru-RU" sz="5400">
                  <a:solidFill>
                    <a:schemeClr val="accent5"/>
                  </a:solidFill>
                  <a:sym charset="0" pitchFamily="2" typeface="Roboto"/>
                </a:rPr>
                <a:t>2</a:t>
              </a:r>
              <a:endParaRPr dirty="0" lang="en-US" sz="5400">
                <a:solidFill>
                  <a:schemeClr val="accent5"/>
                </a:solidFill>
                <a:sym charset="0" pitchFamily="2" typeface="Roboto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8918CD9-CADC-40C5-8B3C-0792D0BDA564}"/>
              </a:ext>
            </a:extLst>
          </p:cNvPr>
          <p:cNvGrpSpPr/>
          <p:nvPr/>
        </p:nvGrpSpPr>
        <p:grpSpPr>
          <a:xfrm>
            <a:off x="4151784" y="3208653"/>
            <a:ext cx="5925704" cy="1010533"/>
            <a:chOff x="4241903" y="3776157"/>
            <a:chExt cx="6321748" cy="101053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FB1138-CD01-448E-A3FA-DD2F9270B58F}"/>
                </a:ext>
              </a:extLst>
            </p:cNvPr>
            <p:cNvSpPr txBox="1"/>
            <p:nvPr/>
          </p:nvSpPr>
          <p:spPr>
            <a:xfrm>
              <a:off x="4756617" y="4027400"/>
              <a:ext cx="5807034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ru-RU" sz="2800">
                  <a:latin charset="0" panose="020B0604020202020204" pitchFamily="34" typeface="Arial"/>
                  <a:sym charset="0" pitchFamily="2" typeface="Roboto"/>
                </a:rPr>
                <a:t>Сахар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AF5D3A-FA29-44F3-9038-87F2850A2D14}"/>
                </a:ext>
              </a:extLst>
            </p:cNvPr>
            <p:cNvSpPr txBox="1"/>
            <p:nvPr/>
          </p:nvSpPr>
          <p:spPr>
            <a:xfrm>
              <a:off x="4241903" y="3776157"/>
              <a:ext cx="484755" cy="1010533"/>
            </a:xfrm>
            <a:prstGeom prst="rect">
              <a:avLst/>
            </a:prstGeom>
            <a:noFill/>
          </p:spPr>
          <p:txBody>
            <a:bodyPr rtlCol="0" tIns="320040" wrap="square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dirty="0" lang="ru-RU" sz="5400">
                  <a:solidFill>
                    <a:schemeClr val="accent5"/>
                  </a:solidFill>
                  <a:sym charset="0" pitchFamily="2" typeface="Roboto"/>
                </a:rPr>
                <a:t>3</a:t>
              </a:r>
              <a:endParaRPr dirty="0" lang="en-US" sz="5400">
                <a:solidFill>
                  <a:schemeClr val="accent5"/>
                </a:solidFill>
                <a:sym charset="0" pitchFamily="2" typeface="Roboto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8F63954-027A-4237-8391-AE5829CD190E}"/>
              </a:ext>
            </a:extLst>
          </p:cNvPr>
          <p:cNvGrpSpPr/>
          <p:nvPr/>
        </p:nvGrpSpPr>
        <p:grpSpPr>
          <a:xfrm>
            <a:off x="4115780" y="4105325"/>
            <a:ext cx="8481763" cy="1917364"/>
            <a:chOff x="4157271" y="4770244"/>
            <a:chExt cx="8890074" cy="19173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6CB4D1-8B31-477D-A4BA-DE2532D2AFE7}"/>
                </a:ext>
              </a:extLst>
            </p:cNvPr>
            <p:cNvSpPr txBox="1"/>
            <p:nvPr/>
          </p:nvSpPr>
          <p:spPr>
            <a:xfrm>
              <a:off x="4726658" y="5056392"/>
              <a:ext cx="8320687" cy="16312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ru-RU" sz="2800">
                  <a:latin charset="0" panose="020B0604020202020204" pitchFamily="34" typeface="Arial"/>
                  <a:sym charset="0" pitchFamily="2" typeface="Roboto"/>
                </a:rPr>
                <a:t>Типовое оборудование</a:t>
              </a:r>
              <a:endParaRPr b="1" dirty="0" lang="ar-EG" sz="2800">
                <a:latin charset="0" panose="020B0604020202020204" pitchFamily="34" typeface="Arial"/>
                <a:sym charset="0" pitchFamily="2" typeface="Roboto"/>
              </a:endParaRPr>
            </a:p>
            <a:p>
              <a:r>
                <a:rPr b="1" dirty="0" lang="ar-EG" sz="2000">
                  <a:solidFill>
                    <a:schemeClr val="tx2"/>
                  </a:solidFill>
                  <a:latin charset="0" panose="020B0604020202020204" pitchFamily="34" typeface="Arial"/>
                  <a:sym charset="0" pitchFamily="2" typeface="Roboto"/>
                </a:rPr>
                <a:t> </a:t>
              </a:r>
              <a:r>
                <a:rPr dirty="0" lang="ru-RU">
                  <a:solidFill>
                    <a:srgbClr val="70AD47"/>
                  </a:solidFill>
                  <a:latin charset="0" panose="020B0604020202020204" pitchFamily="34" typeface="Arial"/>
                  <a:cs charset="0" pitchFamily="34" typeface="Arial"/>
                  <a:sym charset="0" pitchFamily="2" typeface="Roboto"/>
                </a:rPr>
                <a:t>(двигатели, резисторы, кондиционеры,</a:t>
              </a:r>
            </a:p>
            <a:p>
              <a:r>
                <a:rPr dirty="0" lang="ru-RU">
                  <a:solidFill>
                    <a:srgbClr val="70AD47"/>
                  </a:solidFill>
                  <a:latin charset="0" panose="020B0604020202020204" pitchFamily="34" typeface="Arial"/>
                  <a:cs charset="0" pitchFamily="34" typeface="Arial"/>
                  <a:sym charset="0" pitchFamily="2" typeface="Roboto"/>
                </a:rPr>
                <a:t> водонагреватели и др.)</a:t>
              </a:r>
            </a:p>
            <a:p>
              <a:endParaRPr b="1" dirty="0" lang="ru-RU" sz="2400">
                <a:solidFill>
                  <a:srgbClr val="4DAA59"/>
                </a:solidFill>
                <a:latin charset="0" panose="020B0604020202020204" pitchFamily="34" typeface="Arial"/>
                <a:cs charset="0" pitchFamily="34" typeface="Arial"/>
                <a:sym charset="0" pitchFamily="2" typeface="Roboto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5B2B6D-0572-4614-B5EA-0DB87335E7EC}"/>
                </a:ext>
              </a:extLst>
            </p:cNvPr>
            <p:cNvSpPr txBox="1"/>
            <p:nvPr/>
          </p:nvSpPr>
          <p:spPr>
            <a:xfrm>
              <a:off x="4157271" y="4770244"/>
              <a:ext cx="569387" cy="1010533"/>
            </a:xfrm>
            <a:prstGeom prst="rect">
              <a:avLst/>
            </a:prstGeom>
            <a:noFill/>
          </p:spPr>
          <p:txBody>
            <a:bodyPr rtlCol="0" tIns="320040" wrap="none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dirty="0" lang="ru-RU" sz="5400">
                  <a:solidFill>
                    <a:schemeClr val="accent5"/>
                  </a:solidFill>
                  <a:sym charset="0" pitchFamily="2" typeface="Roboto"/>
                </a:rPr>
                <a:t>4</a:t>
              </a:r>
              <a:endParaRPr dirty="0" lang="en-US" sz="5400">
                <a:solidFill>
                  <a:schemeClr val="accent5"/>
                </a:solidFill>
                <a:sym charset="0" pitchFamily="2" typeface="Roboto"/>
              </a:endParaRP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CA047B7-47AA-44E5-B3A6-5DD1220370A5}"/>
              </a:ext>
            </a:extLst>
          </p:cNvPr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70" y="2819586"/>
            <a:ext cx="2109285" cy="12276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05F0089-C179-494A-BA85-27DF4849E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43" y="1666121"/>
            <a:ext cx="1467004" cy="16670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165C58E-029F-443F-901E-41018A8187DF}"/>
              </a:ext>
            </a:extLst>
          </p:cNvPr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25" y="3917431"/>
            <a:ext cx="1224136" cy="1025692"/>
          </a:xfrm>
          <a:prstGeom prst="rect">
            <a:avLst/>
          </a:prstGeom>
        </p:spPr>
      </p:pic>
      <p:sp>
        <p:nvSpPr>
          <p:cNvPr id="33" name="Rectangle 130">
            <a:extLst>
              <a:ext uri="{FF2B5EF4-FFF2-40B4-BE49-F238E27FC236}">
                <a16:creationId xmlns:a16="http://schemas.microsoft.com/office/drawing/2014/main" id="{F58A89A5-57F5-47A4-9168-729D7F0472A7}"/>
              </a:ext>
            </a:extLst>
          </p:cNvPr>
          <p:cNvSpPr/>
          <p:nvPr/>
        </p:nvSpPr>
        <p:spPr>
          <a:xfrm>
            <a:off x="839416" y="4905163"/>
            <a:ext cx="648072" cy="625459"/>
          </a:xfrm>
          <a:custGeom>
            <a:avLst/>
            <a:gdLst/>
            <a:ahLst/>
            <a:cxnLst/>
            <a:rect b="b" l="l" r="r" t="t"/>
            <a:pathLst>
              <a:path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546F1B"/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lang="ko-KR">
              <a:solidFill>
                <a:schemeClr val="tx1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9CBEC67-F636-419F-923C-C34D53815A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62" y="1194218"/>
            <a:ext cx="1196065" cy="1196065"/>
          </a:xfrm>
          <a:prstGeom prst="rect">
            <a:avLst/>
          </a:prstGeom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61066" y="2203934"/>
            <a:ext cx="4486174" cy="1843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9544" eaLnBrk="1" hangingPunct="1" latinLnBrk="1" rtl="0">
              <a:spcBef>
                <a:spcPct val="0"/>
              </a:spcBef>
              <a:buNone/>
              <a:defRPr b="1"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ru-RU" sz="2800">
                <a:sym charset="0" pitchFamily="2" typeface="Roboto"/>
              </a:rPr>
              <a:t>Торги </a:t>
            </a:r>
            <a:br>
              <a:rPr dirty="0" lang="ru-RU" sz="2800">
                <a:sym charset="0" pitchFamily="2" typeface="Roboto"/>
              </a:rPr>
            </a:br>
            <a:r>
              <a:rPr dirty="0" lang="ru-RU" sz="2800">
                <a:sym charset="0" pitchFamily="2" typeface="Roboto"/>
              </a:rPr>
              <a:t>промышленными </a:t>
            </a:r>
            <a:br>
              <a:rPr dirty="0" lang="ru-RU" sz="2800">
                <a:sym charset="0" pitchFamily="2" typeface="Roboto"/>
              </a:rPr>
            </a:br>
            <a:r>
              <a:rPr dirty="0" lang="ru-RU" sz="2800">
                <a:sym charset="0" pitchFamily="2" typeface="Roboto"/>
              </a:rPr>
              <a:t>и потребительскими</a:t>
            </a:r>
            <a:br>
              <a:rPr dirty="0" lang="ru-RU" sz="2800">
                <a:sym charset="0" pitchFamily="2" typeface="Roboto"/>
              </a:rPr>
            </a:br>
            <a:r>
              <a:rPr dirty="0" lang="ru-RU" sz="2800">
                <a:sym charset="0" pitchFamily="2" typeface="Roboto"/>
              </a:rPr>
              <a:t>товарами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6552" y="6103542"/>
            <a:ext cx="9282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 dirty="0" lang="ru-RU" sz="4400">
                <a:solidFill>
                  <a:srgbClr val="70AD47"/>
                </a:solidFill>
                <a:latin charset="0" panose="020B0604020202020204" pitchFamily="34" typeface="Arial"/>
                <a:cs charset="0" pitchFamily="34" typeface="Arial"/>
                <a:sym charset="0" pitchFamily="2" typeface="Roboto"/>
              </a:rPr>
              <a:t>&gt;3 000 </a:t>
            </a:r>
            <a:r>
              <a:rPr b="1" dirty="0" lang="ru-RU" sz="3600">
                <a:latin charset="0" panose="020B0604020202020204" pitchFamily="34" typeface="Arial"/>
                <a:sym charset="0" pitchFamily="2" typeface="Roboto"/>
              </a:rPr>
              <a:t>товарных позиций, торги </a:t>
            </a:r>
            <a:r>
              <a:rPr b="1" dirty="0" lang="ru-RU" sz="4400">
                <a:solidFill>
                  <a:srgbClr val="70AD47"/>
                </a:solidFill>
                <a:latin charset="0" panose="020B0604020202020204" pitchFamily="34" typeface="Arial"/>
                <a:cs charset="0" pitchFamily="34" typeface="Arial"/>
                <a:sym charset="0" pitchFamily="2" typeface="Roboto"/>
              </a:rPr>
              <a:t>24/7</a:t>
            </a:r>
          </a:p>
        </p:txBody>
      </p:sp>
    </p:spTree>
    <p:extLst>
      <p:ext uri="{BB962C8B-B14F-4D97-AF65-F5344CB8AC3E}">
        <p14:creationId xmlns:p14="http://schemas.microsoft.com/office/powerpoint/2010/main" val="39958634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5aNBndX0vbsvN2F6an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 and End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12118</TotalTime>
  <Words>689</Words>
  <Application>Microsoft Office PowerPoint</Application>
  <PresentationFormat>Широкоэкранный</PresentationFormat>
  <Paragraphs>262</Paragraphs>
  <Slides>21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1_Contents Slide Master</vt:lpstr>
      <vt:lpstr>Слайд think-cell</vt:lpstr>
      <vt:lpstr>Презентация PowerPoint</vt:lpstr>
      <vt:lpstr>Биржа в цифрах</vt:lpstr>
      <vt:lpstr>Ключевые показатели внешней  торговли</vt:lpstr>
      <vt:lpstr>Презентация PowerPoint</vt:lpstr>
      <vt:lpstr>Биржевая торговля с РФ</vt:lpstr>
      <vt:lpstr>Презентация PowerPoint</vt:lpstr>
      <vt:lpstr>Презентация PowerPoint</vt:lpstr>
      <vt:lpstr>Торги  металлопродукцией</vt:lpstr>
      <vt:lpstr>Презентация PowerPoint</vt:lpstr>
      <vt:lpstr>Торги  сельхозпродукцией</vt:lpstr>
      <vt:lpstr>ТОП-5  регионов РФ по товарообороту</vt:lpstr>
      <vt:lpstr> Пензенская  область</vt:lpstr>
      <vt:lpstr>Презентация PowerPoint</vt:lpstr>
      <vt:lpstr>Презентация PowerPoint</vt:lpstr>
      <vt:lpstr>Презентация PowerPoint</vt:lpstr>
      <vt:lpstr>Статистика  регионов РФ</vt:lpstr>
      <vt:lpstr>Презентация PowerPoint</vt:lpstr>
      <vt:lpstr>Презентация PowerPoint</vt:lpstr>
      <vt:lpstr>Простой и бесплатный вход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Безменов Игорь Александрович</cp:lastModifiedBy>
  <cp:revision>507</cp:revision>
  <cp:lastPrinted>2021-07-14T14:45:41Z</cp:lastPrinted>
  <dcterms:created xsi:type="dcterms:W3CDTF">2016-12-05T23:26:54Z</dcterms:created>
  <dcterms:modified xsi:type="dcterms:W3CDTF">2022-04-25T08:44:19Z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2182613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