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Default ContentType="application/vnd.openxmlformats-officedocument.spreadsheetml.sheet" Extension="xlsx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chart+xml" PartName="/ppt/charts/chart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notesSlide+xml" PartName="/ppt/notesSlides/notesSlide1.xml"/>
  <Default ContentType="image/png" Extension="png"/>
  <Override ContentType="application/vnd.openxmlformats-officedocument.presentationml.notesSlide+xml" PartName="/ppt/notesSlides/notesSlide3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4" r:id="rId2"/>
    <p:sldId id="278" r:id="rId3"/>
    <p:sldId id="279" r:id="rId4"/>
    <p:sldId id="336" r:id="rId5"/>
    <p:sldId id="337" r:id="rId6"/>
    <p:sldId id="338" r:id="rId7"/>
    <p:sldId id="339" r:id="rId8"/>
    <p:sldId id="340" r:id="rId9"/>
    <p:sldId id="300" r:id="rId10"/>
    <p:sldId id="324" r:id="rId11"/>
    <p:sldId id="325" r:id="rId12"/>
    <p:sldId id="326" r:id="rId13"/>
    <p:sldId id="327" r:id="rId14"/>
    <p:sldId id="333" r:id="rId15"/>
    <p:sldId id="331" r:id="rId16"/>
    <p:sldId id="332" r:id="rId17"/>
    <p:sldId id="335" r:id="rId18"/>
    <p:sldId id="330" r:id="rId19"/>
    <p:sldId id="32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590"/>
    <a:srgbClr val="785D99"/>
    <a:srgbClr val="28055B"/>
    <a:srgbClr val="370896"/>
    <a:srgbClr val="265A9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9540" autoAdjust="0"/>
  </p:normalViewPr>
  <p:slideViewPr>
    <p:cSldViewPr>
      <p:cViewPr>
        <p:scale>
          <a:sx n="112" d="100"/>
          <a:sy n="112" d="100"/>
        </p:scale>
        <p:origin x="-2022" y="-7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4"/>
            <c:spPr>
              <a:solidFill>
                <a:schemeClr val="bg2">
                  <a:lumMod val="90000"/>
                </a:schemeClr>
              </a:solidFill>
            </c:spPr>
          </c:dPt>
          <c:dPt>
            <c:idx val="1"/>
            <c:explosion val="5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explosion val="5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3"/>
            <c:explosion val="4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BDD3F-70C5-417E-B6B5-34D82A724EB2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53AC2-800B-495E-A5B1-3549FBA69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3AC2-800B-495E-A5B1-3549FBA6904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3AC2-800B-495E-A5B1-3549FBA6904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3AC2-800B-495E-A5B1-3549FBA6904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725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3AC2-800B-495E-A5B1-3549FBA6904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955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3AC2-800B-495E-A5B1-3549FBA69041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3AC2-800B-495E-A5B1-3549FBA69041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3AC2-800B-495E-A5B1-3549FBA6904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3AC2-800B-495E-A5B1-3549FBA6904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3AC2-800B-495E-A5B1-3549FBA6904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3AC2-800B-495E-A5B1-3549FBA6904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93431" cy="514350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0969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3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7" Target="../media/image24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23.jpeg" Type="http://schemas.openxmlformats.org/officeDocument/2006/relationships/image"/><Relationship Id="rId5" Target="../media/image2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5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27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 ?><Relationships xmlns="http://schemas.openxmlformats.org/package/2006/relationships"><Relationship Id="rId3" Target="../media/image31.pn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1.xml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6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18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VFRALO~1\AppData\Local\Temp\Rar$DRa0.661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8"/>
            <a:ext cx="9146232" cy="514224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923928" y="185167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ВОЗМОЖНОСТИ НАЦИОНАЛЬНОГО ЦЕНТРА МАРКЕТИНГА ПО ОКАЗАНИЮ СОДЕЙСТВИЯ В РАЗВИТИИ СОТРУДНИЧЕСТВА БЕЛОРУССКИХ И ЗАРУБЕЖНЫХ КОМПАНИЙ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61806"/>
            <a:ext cx="4824536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Электронные закупки Республики Беларусь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971600" y="987574"/>
            <a:ext cx="7161143" cy="1038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Правовая </a:t>
            </a:r>
            <a:r>
              <a:rPr lang="ru-RU" sz="3200" b="1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основа гармонизации систем  </a:t>
            </a:r>
            <a:r>
              <a:rPr lang="ru-RU" sz="32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закупок России и Беларуси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211710"/>
            <a:ext cx="221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Обеспечение информационной открытости и прозрачности закупок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3867894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6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Взаимное признание ЭЦП</a:t>
            </a: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4B262F1D-0AF6-7F4E-A7B8-305EB5DF5CB2}"/>
              </a:ext>
            </a:extLst>
          </p:cNvPr>
          <p:cNvSpPr/>
          <p:nvPr/>
        </p:nvSpPr>
        <p:spPr>
          <a:xfrm>
            <a:off x="3131840" y="4443958"/>
            <a:ext cx="2989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Единый порядок регулирования закупок</a:t>
            </a:r>
            <a:endParaRPr lang="id-ID" sz="2800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2283718"/>
            <a:ext cx="2304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Переход на электронный</a:t>
            </a:r>
            <a:r>
              <a:rPr lang="en-US" sz="16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формат проведения закупок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804248" y="3795886"/>
            <a:ext cx="1733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Национальный</a:t>
            </a:r>
            <a:r>
              <a:rPr lang="en-US" sz="16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sz="16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режим</a:t>
            </a:r>
          </a:p>
        </p:txBody>
      </p:sp>
      <p:sp>
        <p:nvSpPr>
          <p:cNvPr id="21" name="Shape 4592"/>
          <p:cNvSpPr/>
          <p:nvPr/>
        </p:nvSpPr>
        <p:spPr>
          <a:xfrm>
            <a:off x="2555776" y="2283718"/>
            <a:ext cx="495299" cy="604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3107" y="31657"/>
                </a:moveTo>
                <a:lnTo>
                  <a:pt x="53107" y="31657"/>
                </a:lnTo>
                <a:cubicBezTo>
                  <a:pt x="53107" y="6417"/>
                  <a:pt x="53107" y="6417"/>
                  <a:pt x="53107" y="6417"/>
                </a:cubicBezTo>
                <a:cubicBezTo>
                  <a:pt x="53107" y="3208"/>
                  <a:pt x="53107" y="3208"/>
                  <a:pt x="49943" y="3208"/>
                </a:cubicBezTo>
                <a:cubicBezTo>
                  <a:pt x="49943" y="0"/>
                  <a:pt x="46553" y="0"/>
                  <a:pt x="43163" y="3208"/>
                </a:cubicBezTo>
                <a:cubicBezTo>
                  <a:pt x="0" y="47272"/>
                  <a:pt x="0" y="47272"/>
                  <a:pt x="0" y="47272"/>
                </a:cubicBezTo>
                <a:cubicBezTo>
                  <a:pt x="0" y="50481"/>
                  <a:pt x="0" y="50481"/>
                  <a:pt x="0" y="50481"/>
                </a:cubicBezTo>
                <a:cubicBezTo>
                  <a:pt x="0" y="53689"/>
                  <a:pt x="0" y="53689"/>
                  <a:pt x="0" y="53689"/>
                </a:cubicBezTo>
                <a:cubicBezTo>
                  <a:pt x="43163" y="100748"/>
                  <a:pt x="43163" y="100748"/>
                  <a:pt x="43163" y="100748"/>
                </a:cubicBezTo>
                <a:cubicBezTo>
                  <a:pt x="46553" y="100748"/>
                  <a:pt x="46553" y="100748"/>
                  <a:pt x="46553" y="100748"/>
                </a:cubicBezTo>
                <a:cubicBezTo>
                  <a:pt x="49943" y="100748"/>
                  <a:pt x="49943" y="100748"/>
                  <a:pt x="49943" y="100748"/>
                </a:cubicBezTo>
                <a:lnTo>
                  <a:pt x="49943" y="100748"/>
                </a:lnTo>
                <a:cubicBezTo>
                  <a:pt x="53107" y="100748"/>
                  <a:pt x="53107" y="97754"/>
                  <a:pt x="53107" y="97754"/>
                </a:cubicBezTo>
                <a:lnTo>
                  <a:pt x="53107" y="72513"/>
                </a:lnTo>
                <a:cubicBezTo>
                  <a:pt x="79774" y="72513"/>
                  <a:pt x="106440" y="91550"/>
                  <a:pt x="112994" y="119786"/>
                </a:cubicBezTo>
                <a:cubicBezTo>
                  <a:pt x="116384" y="110374"/>
                  <a:pt x="119774" y="104171"/>
                  <a:pt x="119774" y="94545"/>
                </a:cubicBezTo>
                <a:cubicBezTo>
                  <a:pt x="119774" y="59893"/>
                  <a:pt x="89717" y="31657"/>
                  <a:pt x="53107" y="31657"/>
                </a:cubicBezTo>
                <a:close/>
                <a:moveTo>
                  <a:pt x="56497" y="63101"/>
                </a:moveTo>
                <a:lnTo>
                  <a:pt x="56497" y="63101"/>
                </a:lnTo>
                <a:cubicBezTo>
                  <a:pt x="53107" y="63101"/>
                  <a:pt x="43163" y="63101"/>
                  <a:pt x="43163" y="63101"/>
                </a:cubicBezTo>
                <a:cubicBezTo>
                  <a:pt x="43163" y="88342"/>
                  <a:pt x="43163" y="88342"/>
                  <a:pt x="43163" y="88342"/>
                </a:cubicBezTo>
                <a:cubicBezTo>
                  <a:pt x="9943" y="50481"/>
                  <a:pt x="9943" y="50481"/>
                  <a:pt x="9943" y="50481"/>
                </a:cubicBezTo>
                <a:cubicBezTo>
                  <a:pt x="43163" y="15828"/>
                  <a:pt x="43163" y="15828"/>
                  <a:pt x="43163" y="15828"/>
                </a:cubicBezTo>
                <a:cubicBezTo>
                  <a:pt x="43163" y="37860"/>
                  <a:pt x="43163" y="37860"/>
                  <a:pt x="43163" y="37860"/>
                </a:cubicBezTo>
                <a:cubicBezTo>
                  <a:pt x="43163" y="37860"/>
                  <a:pt x="53107" y="37860"/>
                  <a:pt x="56497" y="37860"/>
                </a:cubicBezTo>
                <a:cubicBezTo>
                  <a:pt x="86327" y="41069"/>
                  <a:pt x="109830" y="72513"/>
                  <a:pt x="109830" y="88342"/>
                </a:cubicBezTo>
                <a:cubicBezTo>
                  <a:pt x="99661" y="78930"/>
                  <a:pt x="76610" y="63101"/>
                  <a:pt x="56497" y="631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Shape 4591"/>
          <p:cNvSpPr/>
          <p:nvPr/>
        </p:nvSpPr>
        <p:spPr>
          <a:xfrm rot="10800000">
            <a:off x="2529637" y="3472193"/>
            <a:ext cx="496800" cy="60511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74" y="47272"/>
                </a:moveTo>
                <a:lnTo>
                  <a:pt x="119774" y="47272"/>
                </a:lnTo>
                <a:cubicBezTo>
                  <a:pt x="76610" y="3208"/>
                  <a:pt x="76610" y="3208"/>
                  <a:pt x="76610" y="3208"/>
                </a:cubicBezTo>
                <a:cubicBezTo>
                  <a:pt x="73220" y="0"/>
                  <a:pt x="70056" y="0"/>
                  <a:pt x="70056" y="3208"/>
                </a:cubicBezTo>
                <a:cubicBezTo>
                  <a:pt x="66666" y="3208"/>
                  <a:pt x="66666" y="3208"/>
                  <a:pt x="66666" y="6417"/>
                </a:cubicBezTo>
                <a:cubicBezTo>
                  <a:pt x="66666" y="31657"/>
                  <a:pt x="66666" y="31657"/>
                  <a:pt x="66666" y="31657"/>
                </a:cubicBezTo>
                <a:cubicBezTo>
                  <a:pt x="30056" y="31657"/>
                  <a:pt x="0" y="59893"/>
                  <a:pt x="0" y="94545"/>
                </a:cubicBezTo>
                <a:cubicBezTo>
                  <a:pt x="0" y="104171"/>
                  <a:pt x="3389" y="110374"/>
                  <a:pt x="6779" y="119786"/>
                </a:cubicBezTo>
                <a:cubicBezTo>
                  <a:pt x="13333" y="91550"/>
                  <a:pt x="40000" y="72513"/>
                  <a:pt x="66666" y="72513"/>
                </a:cubicBezTo>
                <a:lnTo>
                  <a:pt x="66666" y="97754"/>
                </a:lnTo>
                <a:cubicBezTo>
                  <a:pt x="66666" y="97754"/>
                  <a:pt x="66666" y="100748"/>
                  <a:pt x="70056" y="100748"/>
                </a:cubicBezTo>
                <a:lnTo>
                  <a:pt x="70056" y="100748"/>
                </a:lnTo>
                <a:cubicBezTo>
                  <a:pt x="70056" y="100748"/>
                  <a:pt x="70056" y="100748"/>
                  <a:pt x="73220" y="100748"/>
                </a:cubicBezTo>
                <a:cubicBezTo>
                  <a:pt x="73220" y="100748"/>
                  <a:pt x="73220" y="100748"/>
                  <a:pt x="76610" y="100748"/>
                </a:cubicBezTo>
                <a:cubicBezTo>
                  <a:pt x="119774" y="53689"/>
                  <a:pt x="119774" y="53689"/>
                  <a:pt x="119774" y="53689"/>
                </a:cubicBezTo>
                <a:cubicBezTo>
                  <a:pt x="119774" y="53689"/>
                  <a:pt x="119774" y="53689"/>
                  <a:pt x="119774" y="50481"/>
                </a:cubicBezTo>
                <a:cubicBezTo>
                  <a:pt x="119774" y="50481"/>
                  <a:pt x="119774" y="50481"/>
                  <a:pt x="119774" y="47272"/>
                </a:cubicBezTo>
                <a:close/>
                <a:moveTo>
                  <a:pt x="76610" y="88342"/>
                </a:moveTo>
                <a:lnTo>
                  <a:pt x="76610" y="88342"/>
                </a:lnTo>
                <a:cubicBezTo>
                  <a:pt x="76610" y="63101"/>
                  <a:pt x="76610" y="63101"/>
                  <a:pt x="76610" y="63101"/>
                </a:cubicBezTo>
                <a:cubicBezTo>
                  <a:pt x="76610" y="63101"/>
                  <a:pt x="66666" y="63101"/>
                  <a:pt x="63276" y="63101"/>
                </a:cubicBezTo>
                <a:cubicBezTo>
                  <a:pt x="43389" y="63101"/>
                  <a:pt x="20112" y="78930"/>
                  <a:pt x="9943" y="88342"/>
                </a:cubicBezTo>
                <a:cubicBezTo>
                  <a:pt x="9943" y="72513"/>
                  <a:pt x="33446" y="41069"/>
                  <a:pt x="63276" y="37860"/>
                </a:cubicBezTo>
                <a:cubicBezTo>
                  <a:pt x="66666" y="37860"/>
                  <a:pt x="76610" y="37860"/>
                  <a:pt x="76610" y="37860"/>
                </a:cubicBezTo>
                <a:cubicBezTo>
                  <a:pt x="76610" y="15828"/>
                  <a:pt x="76610" y="15828"/>
                  <a:pt x="76610" y="15828"/>
                </a:cubicBezTo>
                <a:cubicBezTo>
                  <a:pt x="109830" y="50481"/>
                  <a:pt x="109830" y="50481"/>
                  <a:pt x="109830" y="50481"/>
                </a:cubicBezTo>
                <a:lnTo>
                  <a:pt x="76610" y="883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Shape 4591"/>
          <p:cNvSpPr/>
          <p:nvPr/>
        </p:nvSpPr>
        <p:spPr>
          <a:xfrm>
            <a:off x="6156176" y="2283718"/>
            <a:ext cx="501736" cy="60511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74" y="47272"/>
                </a:moveTo>
                <a:lnTo>
                  <a:pt x="119774" y="47272"/>
                </a:lnTo>
                <a:cubicBezTo>
                  <a:pt x="76610" y="3208"/>
                  <a:pt x="76610" y="3208"/>
                  <a:pt x="76610" y="3208"/>
                </a:cubicBezTo>
                <a:cubicBezTo>
                  <a:pt x="73220" y="0"/>
                  <a:pt x="70056" y="0"/>
                  <a:pt x="70056" y="3208"/>
                </a:cubicBezTo>
                <a:cubicBezTo>
                  <a:pt x="66666" y="3208"/>
                  <a:pt x="66666" y="3208"/>
                  <a:pt x="66666" y="6417"/>
                </a:cubicBezTo>
                <a:cubicBezTo>
                  <a:pt x="66666" y="31657"/>
                  <a:pt x="66666" y="31657"/>
                  <a:pt x="66666" y="31657"/>
                </a:cubicBezTo>
                <a:cubicBezTo>
                  <a:pt x="30056" y="31657"/>
                  <a:pt x="0" y="59893"/>
                  <a:pt x="0" y="94545"/>
                </a:cubicBezTo>
                <a:cubicBezTo>
                  <a:pt x="0" y="104171"/>
                  <a:pt x="3389" y="110374"/>
                  <a:pt x="6779" y="119786"/>
                </a:cubicBezTo>
                <a:cubicBezTo>
                  <a:pt x="13333" y="91550"/>
                  <a:pt x="40000" y="72513"/>
                  <a:pt x="66666" y="72513"/>
                </a:cubicBezTo>
                <a:lnTo>
                  <a:pt x="66666" y="97754"/>
                </a:lnTo>
                <a:cubicBezTo>
                  <a:pt x="66666" y="97754"/>
                  <a:pt x="66666" y="100748"/>
                  <a:pt x="70056" y="100748"/>
                </a:cubicBezTo>
                <a:lnTo>
                  <a:pt x="70056" y="100748"/>
                </a:lnTo>
                <a:cubicBezTo>
                  <a:pt x="70056" y="100748"/>
                  <a:pt x="70056" y="100748"/>
                  <a:pt x="73220" y="100748"/>
                </a:cubicBezTo>
                <a:cubicBezTo>
                  <a:pt x="73220" y="100748"/>
                  <a:pt x="73220" y="100748"/>
                  <a:pt x="76610" y="100748"/>
                </a:cubicBezTo>
                <a:cubicBezTo>
                  <a:pt x="119774" y="53689"/>
                  <a:pt x="119774" y="53689"/>
                  <a:pt x="119774" y="53689"/>
                </a:cubicBezTo>
                <a:cubicBezTo>
                  <a:pt x="119774" y="53689"/>
                  <a:pt x="119774" y="53689"/>
                  <a:pt x="119774" y="50481"/>
                </a:cubicBezTo>
                <a:cubicBezTo>
                  <a:pt x="119774" y="50481"/>
                  <a:pt x="119774" y="50481"/>
                  <a:pt x="119774" y="47272"/>
                </a:cubicBezTo>
                <a:close/>
                <a:moveTo>
                  <a:pt x="76610" y="88342"/>
                </a:moveTo>
                <a:lnTo>
                  <a:pt x="76610" y="88342"/>
                </a:lnTo>
                <a:cubicBezTo>
                  <a:pt x="76610" y="63101"/>
                  <a:pt x="76610" y="63101"/>
                  <a:pt x="76610" y="63101"/>
                </a:cubicBezTo>
                <a:cubicBezTo>
                  <a:pt x="76610" y="63101"/>
                  <a:pt x="66666" y="63101"/>
                  <a:pt x="63276" y="63101"/>
                </a:cubicBezTo>
                <a:cubicBezTo>
                  <a:pt x="43389" y="63101"/>
                  <a:pt x="20112" y="78930"/>
                  <a:pt x="9943" y="88342"/>
                </a:cubicBezTo>
                <a:cubicBezTo>
                  <a:pt x="9943" y="72513"/>
                  <a:pt x="33446" y="41069"/>
                  <a:pt x="63276" y="37860"/>
                </a:cubicBezTo>
                <a:cubicBezTo>
                  <a:pt x="66666" y="37860"/>
                  <a:pt x="76610" y="37860"/>
                  <a:pt x="76610" y="37860"/>
                </a:cubicBezTo>
                <a:cubicBezTo>
                  <a:pt x="76610" y="15828"/>
                  <a:pt x="76610" y="15828"/>
                  <a:pt x="76610" y="15828"/>
                </a:cubicBezTo>
                <a:cubicBezTo>
                  <a:pt x="109830" y="50481"/>
                  <a:pt x="109830" y="50481"/>
                  <a:pt x="109830" y="50481"/>
                </a:cubicBezTo>
                <a:lnTo>
                  <a:pt x="76610" y="883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Shape 4592"/>
          <p:cNvSpPr/>
          <p:nvPr/>
        </p:nvSpPr>
        <p:spPr>
          <a:xfrm rot="10595299">
            <a:off x="6173734" y="3450048"/>
            <a:ext cx="495299" cy="604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3107" y="31657"/>
                </a:moveTo>
                <a:lnTo>
                  <a:pt x="53107" y="31657"/>
                </a:lnTo>
                <a:cubicBezTo>
                  <a:pt x="53107" y="6417"/>
                  <a:pt x="53107" y="6417"/>
                  <a:pt x="53107" y="6417"/>
                </a:cubicBezTo>
                <a:cubicBezTo>
                  <a:pt x="53107" y="3208"/>
                  <a:pt x="53107" y="3208"/>
                  <a:pt x="49943" y="3208"/>
                </a:cubicBezTo>
                <a:cubicBezTo>
                  <a:pt x="49943" y="0"/>
                  <a:pt x="46553" y="0"/>
                  <a:pt x="43163" y="3208"/>
                </a:cubicBezTo>
                <a:cubicBezTo>
                  <a:pt x="0" y="47272"/>
                  <a:pt x="0" y="47272"/>
                  <a:pt x="0" y="47272"/>
                </a:cubicBezTo>
                <a:cubicBezTo>
                  <a:pt x="0" y="50481"/>
                  <a:pt x="0" y="50481"/>
                  <a:pt x="0" y="50481"/>
                </a:cubicBezTo>
                <a:cubicBezTo>
                  <a:pt x="0" y="53689"/>
                  <a:pt x="0" y="53689"/>
                  <a:pt x="0" y="53689"/>
                </a:cubicBezTo>
                <a:cubicBezTo>
                  <a:pt x="43163" y="100748"/>
                  <a:pt x="43163" y="100748"/>
                  <a:pt x="43163" y="100748"/>
                </a:cubicBezTo>
                <a:cubicBezTo>
                  <a:pt x="46553" y="100748"/>
                  <a:pt x="46553" y="100748"/>
                  <a:pt x="46553" y="100748"/>
                </a:cubicBezTo>
                <a:cubicBezTo>
                  <a:pt x="49943" y="100748"/>
                  <a:pt x="49943" y="100748"/>
                  <a:pt x="49943" y="100748"/>
                </a:cubicBezTo>
                <a:lnTo>
                  <a:pt x="49943" y="100748"/>
                </a:lnTo>
                <a:cubicBezTo>
                  <a:pt x="53107" y="100748"/>
                  <a:pt x="53107" y="97754"/>
                  <a:pt x="53107" y="97754"/>
                </a:cubicBezTo>
                <a:lnTo>
                  <a:pt x="53107" y="72513"/>
                </a:lnTo>
                <a:cubicBezTo>
                  <a:pt x="79774" y="72513"/>
                  <a:pt x="106440" y="91550"/>
                  <a:pt x="112994" y="119786"/>
                </a:cubicBezTo>
                <a:cubicBezTo>
                  <a:pt x="116384" y="110374"/>
                  <a:pt x="119774" y="104171"/>
                  <a:pt x="119774" y="94545"/>
                </a:cubicBezTo>
                <a:cubicBezTo>
                  <a:pt x="119774" y="59893"/>
                  <a:pt x="89717" y="31657"/>
                  <a:pt x="53107" y="31657"/>
                </a:cubicBezTo>
                <a:close/>
                <a:moveTo>
                  <a:pt x="56497" y="63101"/>
                </a:moveTo>
                <a:lnTo>
                  <a:pt x="56497" y="63101"/>
                </a:lnTo>
                <a:cubicBezTo>
                  <a:pt x="53107" y="63101"/>
                  <a:pt x="43163" y="63101"/>
                  <a:pt x="43163" y="63101"/>
                </a:cubicBezTo>
                <a:cubicBezTo>
                  <a:pt x="43163" y="88342"/>
                  <a:pt x="43163" y="88342"/>
                  <a:pt x="43163" y="88342"/>
                </a:cubicBezTo>
                <a:cubicBezTo>
                  <a:pt x="9943" y="50481"/>
                  <a:pt x="9943" y="50481"/>
                  <a:pt x="9943" y="50481"/>
                </a:cubicBezTo>
                <a:cubicBezTo>
                  <a:pt x="43163" y="15828"/>
                  <a:pt x="43163" y="15828"/>
                  <a:pt x="43163" y="15828"/>
                </a:cubicBezTo>
                <a:cubicBezTo>
                  <a:pt x="43163" y="37860"/>
                  <a:pt x="43163" y="37860"/>
                  <a:pt x="43163" y="37860"/>
                </a:cubicBezTo>
                <a:cubicBezTo>
                  <a:pt x="43163" y="37860"/>
                  <a:pt x="53107" y="37860"/>
                  <a:pt x="56497" y="37860"/>
                </a:cubicBezTo>
                <a:cubicBezTo>
                  <a:pt x="86327" y="41069"/>
                  <a:pt x="109830" y="72513"/>
                  <a:pt x="109830" y="88342"/>
                </a:cubicBezTo>
                <a:cubicBezTo>
                  <a:pt x="99661" y="78930"/>
                  <a:pt x="76610" y="63101"/>
                  <a:pt x="56497" y="631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1840" y="2067694"/>
            <a:ext cx="2880320" cy="23760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ДОГОВОР О ЕВРАЗИЙСКОМ ЭКОНОМИЧЕСКОМ СОЮЗЕ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от 29.05.2014 г.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sym typeface="Kontrapunkt Bob Light"/>
              </a:rPr>
              <a:t>«Протокол  о порядке регулирования закупок»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sym typeface="Kontrapunkt Bob Light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sym typeface="Kontrapunkt Bob Light"/>
              </a:rPr>
              <a:t>«Протокол о правилах и процедурах регулирования государственных закупок между государствами-участниками договора о зоне свободной торговли»</a:t>
            </a:r>
            <a:endParaRPr lang="id-ID" sz="1400" b="1" dirty="0" smtClean="0">
              <a:solidFill>
                <a:schemeClr val="tx2">
                  <a:lumMod val="75000"/>
                </a:schemeClr>
              </a:solidFill>
              <a:sym typeface="Kontrapunkt Bob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76322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98"/>
          <p:cNvSpPr/>
          <p:nvPr/>
        </p:nvSpPr>
        <p:spPr>
          <a:xfrm>
            <a:off x="683568" y="987574"/>
            <a:ext cx="8192288" cy="51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t">
            <a:noAutofit/>
          </a:bodyPr>
          <a:lstStyle>
            <a:lvl1pPr algn="l">
              <a:lnSpc>
                <a:spcPct val="70000"/>
              </a:lnSpc>
              <a:defRPr sz="20000" spc="-800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400" b="1" spc="0" dirty="0" smtClean="0">
                <a:solidFill>
                  <a:schemeClr val="tx2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Правовая база закупок в Республике Беларусь</a:t>
            </a:r>
            <a:endParaRPr sz="2400" b="1" spc="0" dirty="0">
              <a:solidFill>
                <a:schemeClr val="tx2">
                  <a:lumMod val="7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Shape 199"/>
          <p:cNvSpPr/>
          <p:nvPr/>
        </p:nvSpPr>
        <p:spPr>
          <a:xfrm>
            <a:off x="539552" y="2423307"/>
            <a:ext cx="3945142" cy="2020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numCol="1">
            <a:spAutoFit/>
          </a:bodyPr>
          <a:lstStyle>
            <a:lvl1pPr algn="l" defTabSz="457200">
              <a:lnSpc>
                <a:spcPct val="140000"/>
              </a:lnSpc>
              <a:spcBef>
                <a:spcPts val="3300"/>
              </a:spcBef>
              <a:defRPr sz="2200">
                <a:solidFill>
                  <a:srgbClr val="373737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defRPr>
            </a:lvl1pPr>
          </a:lstStyle>
          <a:p>
            <a:pPr indent="267891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Закон Республики Беларусь от 13.07.2012 г. № 419-З «О государственных закупка товаров (работ, услуг)»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редакции Закона Республики Беларусь от 17.07.2018 № 136-З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267891" algn="just">
              <a:lnSpc>
                <a:spcPct val="80000"/>
              </a:lnSpc>
              <a:spcBef>
                <a:spcPct val="20000"/>
              </a:spcBef>
              <a:defRPr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267891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Постановление Совета Министров Республики Беларусь от 15.06.2019 г. № 395 «О реализации Закона Республики Беларусь «О внесении изменений и дополнений в Закон Республики Беларусь «О государственных закупках товаров (работ, услуг)»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hape 199">
            <a:extLst>
              <a:ext uri="{FF2B5EF4-FFF2-40B4-BE49-F238E27FC236}">
                <a16:creationId xmlns:a16="http://schemas.microsoft.com/office/drawing/2014/main" xmlns="" id="{20AC7238-4C93-154A-8B2C-F84B8ECD7D9B}"/>
              </a:ext>
            </a:extLst>
          </p:cNvPr>
          <p:cNvSpPr/>
          <p:nvPr/>
        </p:nvSpPr>
        <p:spPr>
          <a:xfrm>
            <a:off x="4931747" y="2391584"/>
            <a:ext cx="3945142" cy="1115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numCol="1">
            <a:spAutoFit/>
          </a:bodyPr>
          <a:lstStyle>
            <a:lvl1pPr algn="l" defTabSz="457200">
              <a:lnSpc>
                <a:spcPct val="140000"/>
              </a:lnSpc>
              <a:spcBef>
                <a:spcPts val="3300"/>
              </a:spcBef>
              <a:defRPr sz="2200">
                <a:solidFill>
                  <a:srgbClr val="373737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defRPr>
            </a:lvl1pPr>
          </a:lstStyle>
          <a:p>
            <a:pPr indent="267891" algn="just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Постановление Совета Министров Республики Беларусь от 15.03.2012 г. № 229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«О совершенствовании отношений в области закупок товаров (работ, услуг) за счет собственных средств»</a:t>
            </a:r>
            <a:endParaRPr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hape 198">
            <a:extLst>
              <a:ext uri="{FF2B5EF4-FFF2-40B4-BE49-F238E27FC236}">
                <a16:creationId xmlns:a16="http://schemas.microsoft.com/office/drawing/2014/main" xmlns="" id="{1591F5C9-3CC4-2346-825E-6B310836F2FB}"/>
              </a:ext>
            </a:extLst>
          </p:cNvPr>
          <p:cNvSpPr/>
          <p:nvPr/>
        </p:nvSpPr>
        <p:spPr>
          <a:xfrm>
            <a:off x="539553" y="1818741"/>
            <a:ext cx="3791071" cy="51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t">
            <a:normAutofit/>
          </a:bodyPr>
          <a:lstStyle>
            <a:lvl1pPr algn="l">
              <a:lnSpc>
                <a:spcPct val="70000"/>
              </a:lnSpc>
              <a:defRPr sz="20000" spc="-800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pPr algn="ctr"/>
            <a:r>
              <a:rPr lang="ru-RU" sz="2300" b="1" spc="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Государственные закупки</a:t>
            </a:r>
          </a:p>
          <a:p>
            <a:endParaRPr sz="2300" b="1" spc="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hape 198">
            <a:extLst>
              <a:ext uri="{FF2B5EF4-FFF2-40B4-BE49-F238E27FC236}">
                <a16:creationId xmlns:a16="http://schemas.microsoft.com/office/drawing/2014/main" xmlns="" id="{1591F5C9-3CC4-2346-825E-6B310836F2FB}"/>
              </a:ext>
            </a:extLst>
          </p:cNvPr>
          <p:cNvSpPr/>
          <p:nvPr/>
        </p:nvSpPr>
        <p:spPr>
          <a:xfrm>
            <a:off x="4947558" y="1707654"/>
            <a:ext cx="3791071" cy="82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t">
            <a:normAutofit/>
          </a:bodyPr>
          <a:lstStyle>
            <a:lvl1pPr algn="l">
              <a:lnSpc>
                <a:spcPct val="70000"/>
              </a:lnSpc>
              <a:defRPr sz="20000" spc="-800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2300" b="1" spc="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Закупки за счет собственных средств</a:t>
            </a:r>
            <a:endParaRPr sz="2300" b="1" spc="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Shape 4756"/>
          <p:cNvSpPr/>
          <p:nvPr/>
        </p:nvSpPr>
        <p:spPr>
          <a:xfrm>
            <a:off x="607651" y="2467081"/>
            <a:ext cx="142838" cy="968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581" y="19111"/>
                </a:moveTo>
                <a:lnTo>
                  <a:pt x="117581" y="19111"/>
                </a:lnTo>
                <a:cubicBezTo>
                  <a:pt x="51385" y="116444"/>
                  <a:pt x="51385" y="116444"/>
                  <a:pt x="51385" y="116444"/>
                </a:cubicBezTo>
                <a:cubicBezTo>
                  <a:pt x="51385" y="119555"/>
                  <a:pt x="49269" y="119555"/>
                  <a:pt x="47153" y="119555"/>
                </a:cubicBezTo>
                <a:cubicBezTo>
                  <a:pt x="45037" y="119555"/>
                  <a:pt x="42619" y="119555"/>
                  <a:pt x="40503" y="116444"/>
                </a:cubicBezTo>
                <a:cubicBezTo>
                  <a:pt x="4231" y="63111"/>
                  <a:pt x="4231" y="63111"/>
                  <a:pt x="4231" y="63111"/>
                </a:cubicBezTo>
                <a:cubicBezTo>
                  <a:pt x="2115" y="60000"/>
                  <a:pt x="0" y="56444"/>
                  <a:pt x="0" y="53333"/>
                </a:cubicBezTo>
                <a:cubicBezTo>
                  <a:pt x="0" y="47111"/>
                  <a:pt x="4231" y="40888"/>
                  <a:pt x="8463" y="40888"/>
                </a:cubicBezTo>
                <a:cubicBezTo>
                  <a:pt x="10881" y="40888"/>
                  <a:pt x="12997" y="40888"/>
                  <a:pt x="15113" y="44000"/>
                </a:cubicBezTo>
                <a:cubicBezTo>
                  <a:pt x="47153" y="91111"/>
                  <a:pt x="47153" y="91111"/>
                  <a:pt x="47153" y="91111"/>
                </a:cubicBezTo>
                <a:cubicBezTo>
                  <a:pt x="107002" y="3111"/>
                  <a:pt x="107002" y="3111"/>
                  <a:pt x="107002" y="3111"/>
                </a:cubicBezTo>
                <a:cubicBezTo>
                  <a:pt x="107002" y="0"/>
                  <a:pt x="109118" y="0"/>
                  <a:pt x="111234" y="0"/>
                </a:cubicBezTo>
                <a:cubicBezTo>
                  <a:pt x="117581" y="0"/>
                  <a:pt x="119697" y="3111"/>
                  <a:pt x="119697" y="12888"/>
                </a:cubicBezTo>
                <a:cubicBezTo>
                  <a:pt x="119697" y="16000"/>
                  <a:pt x="119697" y="19111"/>
                  <a:pt x="117581" y="19111"/>
                </a:cubicBezTo>
              </a:path>
            </a:pathLst>
          </a:custGeom>
          <a:solidFill>
            <a:srgbClr val="66B231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endParaRPr>
              <a:solidFill>
                <a:schemeClr val="tx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Shape 4756"/>
          <p:cNvSpPr/>
          <p:nvPr/>
        </p:nvSpPr>
        <p:spPr>
          <a:xfrm>
            <a:off x="5005820" y="2440914"/>
            <a:ext cx="142838" cy="968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581" y="19111"/>
                </a:moveTo>
                <a:lnTo>
                  <a:pt x="117581" y="19111"/>
                </a:lnTo>
                <a:cubicBezTo>
                  <a:pt x="51385" y="116444"/>
                  <a:pt x="51385" y="116444"/>
                  <a:pt x="51385" y="116444"/>
                </a:cubicBezTo>
                <a:cubicBezTo>
                  <a:pt x="51385" y="119555"/>
                  <a:pt x="49269" y="119555"/>
                  <a:pt x="47153" y="119555"/>
                </a:cubicBezTo>
                <a:cubicBezTo>
                  <a:pt x="45037" y="119555"/>
                  <a:pt x="42619" y="119555"/>
                  <a:pt x="40503" y="116444"/>
                </a:cubicBezTo>
                <a:cubicBezTo>
                  <a:pt x="4231" y="63111"/>
                  <a:pt x="4231" y="63111"/>
                  <a:pt x="4231" y="63111"/>
                </a:cubicBezTo>
                <a:cubicBezTo>
                  <a:pt x="2115" y="60000"/>
                  <a:pt x="0" y="56444"/>
                  <a:pt x="0" y="53333"/>
                </a:cubicBezTo>
                <a:cubicBezTo>
                  <a:pt x="0" y="47111"/>
                  <a:pt x="4231" y="40888"/>
                  <a:pt x="8463" y="40888"/>
                </a:cubicBezTo>
                <a:cubicBezTo>
                  <a:pt x="10881" y="40888"/>
                  <a:pt x="12997" y="40888"/>
                  <a:pt x="15113" y="44000"/>
                </a:cubicBezTo>
                <a:cubicBezTo>
                  <a:pt x="47153" y="91111"/>
                  <a:pt x="47153" y="91111"/>
                  <a:pt x="47153" y="91111"/>
                </a:cubicBezTo>
                <a:cubicBezTo>
                  <a:pt x="107002" y="3111"/>
                  <a:pt x="107002" y="3111"/>
                  <a:pt x="107002" y="3111"/>
                </a:cubicBezTo>
                <a:cubicBezTo>
                  <a:pt x="107002" y="0"/>
                  <a:pt x="109118" y="0"/>
                  <a:pt x="111234" y="0"/>
                </a:cubicBezTo>
                <a:cubicBezTo>
                  <a:pt x="117581" y="0"/>
                  <a:pt x="119697" y="3111"/>
                  <a:pt x="119697" y="12888"/>
                </a:cubicBezTo>
                <a:cubicBezTo>
                  <a:pt x="119697" y="16000"/>
                  <a:pt x="119697" y="19111"/>
                  <a:pt x="117581" y="19111"/>
                </a:cubicBezTo>
              </a:path>
            </a:pathLst>
          </a:custGeom>
          <a:solidFill>
            <a:srgbClr val="66B231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endParaRPr>
              <a:solidFill>
                <a:schemeClr val="tx2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Shape 4756"/>
          <p:cNvSpPr/>
          <p:nvPr/>
        </p:nvSpPr>
        <p:spPr>
          <a:xfrm>
            <a:off x="621939" y="3363838"/>
            <a:ext cx="142838" cy="968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581" y="19111"/>
                </a:moveTo>
                <a:lnTo>
                  <a:pt x="117581" y="19111"/>
                </a:lnTo>
                <a:cubicBezTo>
                  <a:pt x="51385" y="116444"/>
                  <a:pt x="51385" y="116444"/>
                  <a:pt x="51385" y="116444"/>
                </a:cubicBezTo>
                <a:cubicBezTo>
                  <a:pt x="51385" y="119555"/>
                  <a:pt x="49269" y="119555"/>
                  <a:pt x="47153" y="119555"/>
                </a:cubicBezTo>
                <a:cubicBezTo>
                  <a:pt x="45037" y="119555"/>
                  <a:pt x="42619" y="119555"/>
                  <a:pt x="40503" y="116444"/>
                </a:cubicBezTo>
                <a:cubicBezTo>
                  <a:pt x="4231" y="63111"/>
                  <a:pt x="4231" y="63111"/>
                  <a:pt x="4231" y="63111"/>
                </a:cubicBezTo>
                <a:cubicBezTo>
                  <a:pt x="2115" y="60000"/>
                  <a:pt x="0" y="56444"/>
                  <a:pt x="0" y="53333"/>
                </a:cubicBezTo>
                <a:cubicBezTo>
                  <a:pt x="0" y="47111"/>
                  <a:pt x="4231" y="40888"/>
                  <a:pt x="8463" y="40888"/>
                </a:cubicBezTo>
                <a:cubicBezTo>
                  <a:pt x="10881" y="40888"/>
                  <a:pt x="12997" y="40888"/>
                  <a:pt x="15113" y="44000"/>
                </a:cubicBezTo>
                <a:cubicBezTo>
                  <a:pt x="47153" y="91111"/>
                  <a:pt x="47153" y="91111"/>
                  <a:pt x="47153" y="91111"/>
                </a:cubicBezTo>
                <a:cubicBezTo>
                  <a:pt x="107002" y="3111"/>
                  <a:pt x="107002" y="3111"/>
                  <a:pt x="107002" y="3111"/>
                </a:cubicBezTo>
                <a:cubicBezTo>
                  <a:pt x="107002" y="0"/>
                  <a:pt x="109118" y="0"/>
                  <a:pt x="111234" y="0"/>
                </a:cubicBezTo>
                <a:cubicBezTo>
                  <a:pt x="117581" y="0"/>
                  <a:pt x="119697" y="3111"/>
                  <a:pt x="119697" y="12888"/>
                </a:cubicBezTo>
                <a:cubicBezTo>
                  <a:pt x="119697" y="16000"/>
                  <a:pt x="119697" y="19111"/>
                  <a:pt x="117581" y="19111"/>
                </a:cubicBezTo>
              </a:path>
            </a:pathLst>
          </a:custGeom>
          <a:solidFill>
            <a:srgbClr val="66B231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endParaRPr>
              <a:solidFill>
                <a:schemeClr val="tx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27584" y="123478"/>
            <a:ext cx="4680520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Законодательство в сфере закупок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3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24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5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0" y="176322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60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61806"/>
            <a:ext cx="4824536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Электронные закупки Республики Беларусь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971600" y="987574"/>
            <a:ext cx="7161143" cy="1038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Взаимное признание ЭЦП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3867894"/>
            <a:ext cx="2088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endParaRPr lang="ru-RU" sz="1600" b="1" dirty="0" smtClean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76322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11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2" name="Shape 199">
            <a:extLst>
              <a:ext uri="{FF2B5EF4-FFF2-40B4-BE49-F238E27FC236}">
                <a16:creationId xmlns="" xmlns:a16="http://schemas.microsoft.com/office/drawing/2014/main" id="{42B05FE8-B338-1F48-969E-F28DFAB975C8}"/>
              </a:ext>
            </a:extLst>
          </p:cNvPr>
          <p:cNvSpPr/>
          <p:nvPr/>
        </p:nvSpPr>
        <p:spPr>
          <a:xfrm>
            <a:off x="2987824" y="1995686"/>
            <a:ext cx="6012160" cy="2975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numCol="1">
            <a:spAutoFit/>
          </a:bodyPr>
          <a:lstStyle>
            <a:lvl1pPr algn="l" defTabSz="457200">
              <a:lnSpc>
                <a:spcPct val="140000"/>
              </a:lnSpc>
              <a:spcBef>
                <a:spcPts val="3300"/>
              </a:spcBef>
              <a:defRPr sz="2200">
                <a:solidFill>
                  <a:srgbClr val="373737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Удостоверяющие центры имеющие аккредитацию на соответствие требованиям Федерального закона от 06.04.2011 № 63-ФЗ «Об электронной подписи»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ЭТП Центра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принимаются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pPr indent="355600"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усиленная неквалифицированная электронная подпись</a:t>
            </a:r>
          </a:p>
          <a:p>
            <a:pPr indent="355600"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усиленная квалифицированная электронная подпись по ГОСТ Р 34.11/34.10-2001</a:t>
            </a:r>
          </a:p>
          <a:p>
            <a:pPr indent="355600"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усиленная квалифицированная электронная подпись по ГОСТ Р 34.11/34.10-2012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355600" algn="just">
              <a:lnSpc>
                <a:spcPct val="100000"/>
              </a:lnSpc>
              <a:spcBef>
                <a:spcPts val="0"/>
              </a:spcBef>
            </a:pPr>
            <a:endParaRPr lang="ru-RU" sz="1000" b="1" dirty="0" smtClean="0">
              <a:solidFill>
                <a:srgbClr val="1E1E1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355600" algn="just"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1E1E1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E-mail: Chuyashou@icetrade.by</a:t>
            </a:r>
            <a:endParaRPr sz="18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75148"/>
            <a:ext cx="31683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-20538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0" y="176322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9592" y="53213"/>
            <a:ext cx="4824536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Источники информации 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            о закупках в РБ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Объект 1">
            <a:extLst>
              <a:ext uri="{FF2B5EF4-FFF2-40B4-BE49-F238E27FC236}">
                <a16:creationId xmlns:a16="http://schemas.microsoft.com/office/drawing/2014/main" xmlns="" id="{814F830D-DD7B-4544-AB07-93F653D333FF}"/>
              </a:ext>
            </a:extLst>
          </p:cNvPr>
          <p:cNvSpPr txBox="1">
            <a:spLocks/>
          </p:cNvSpPr>
          <p:nvPr/>
        </p:nvSpPr>
        <p:spPr>
          <a:xfrm>
            <a:off x="395536" y="1167594"/>
            <a:ext cx="831691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x-none" sz="2100" b="1" smtClean="0">
                <a:solidFill>
                  <a:schemeClr val="tx2">
                    <a:lumMod val="75000"/>
                  </a:schemeClr>
                </a:solidFill>
              </a:rPr>
              <a:t>Поиск 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информации </a:t>
            </a:r>
            <a:r>
              <a:rPr lang="x-none" sz="2100" b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100" dirty="0" smtClean="0">
                <a:solidFill>
                  <a:schemeClr val="tx2"/>
                </a:solidFill>
              </a:rPr>
              <a:t>о закупках </a:t>
            </a:r>
            <a:r>
              <a:rPr lang="x-none" sz="2100" smtClean="0">
                <a:solidFill>
                  <a:schemeClr val="tx2"/>
                </a:solidFill>
              </a:rPr>
              <a:t>по сфере деятельности </a:t>
            </a:r>
            <a:r>
              <a:rPr lang="x-none" sz="2100" b="1" smtClean="0">
                <a:solidFill>
                  <a:schemeClr val="tx2">
                    <a:lumMod val="75000"/>
                  </a:schemeClr>
                </a:solidFill>
              </a:rPr>
              <a:t>необходимо выполнять регулярно</a:t>
            </a:r>
            <a:r>
              <a:rPr kumimoji="0" lang="x-non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x-none" sz="2100" smtClean="0">
                <a:solidFill>
                  <a:schemeClr val="tx2"/>
                </a:solidFill>
              </a:rPr>
              <a:t>учитывая возможные короткие сроки для подготовки и подачи предложений</a:t>
            </a:r>
            <a:r>
              <a:rPr lang="ru-RU" sz="2100" dirty="0" smtClean="0">
                <a:solidFill>
                  <a:schemeClr val="tx2"/>
                </a:solidFill>
              </a:rPr>
              <a:t>.</a:t>
            </a:r>
            <a:endParaRPr lang="ru-RU" sz="2100" dirty="0">
              <a:solidFill>
                <a:schemeClr val="tx2"/>
              </a:solidFill>
            </a:endParaRPr>
          </a:p>
        </p:txBody>
      </p:sp>
      <p:sp>
        <p:nvSpPr>
          <p:cNvPr id="16" name="Объект 1">
            <a:extLst>
              <a:ext uri="{FF2B5EF4-FFF2-40B4-BE49-F238E27FC236}">
                <a16:creationId xmlns:a16="http://schemas.microsoft.com/office/drawing/2014/main" xmlns="" id="{03155981-48BA-9F45-82DB-0E6DDB2740D8}"/>
              </a:ext>
            </a:extLst>
          </p:cNvPr>
          <p:cNvSpPr txBox="1">
            <a:spLocks/>
          </p:cNvSpPr>
          <p:nvPr/>
        </p:nvSpPr>
        <p:spPr bwMode="auto">
          <a:xfrm>
            <a:off x="539552" y="3003798"/>
            <a:ext cx="3784198" cy="86409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Корпоративные сайты</a:t>
            </a:r>
          </a:p>
        </p:txBody>
      </p:sp>
      <p:sp>
        <p:nvSpPr>
          <p:cNvPr id="17" name="Объект 1">
            <a:extLst>
              <a:ext uri="{FF2B5EF4-FFF2-40B4-BE49-F238E27FC236}">
                <a16:creationId xmlns:a16="http://schemas.microsoft.com/office/drawing/2014/main" xmlns="" id="{03155981-48BA-9F45-82DB-0E6DDB2740D8}"/>
              </a:ext>
            </a:extLst>
          </p:cNvPr>
          <p:cNvSpPr txBox="1">
            <a:spLocks/>
          </p:cNvSpPr>
          <p:nvPr/>
        </p:nvSpPr>
        <p:spPr bwMode="auto">
          <a:xfrm>
            <a:off x="539552" y="3939902"/>
            <a:ext cx="3784198" cy="100811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109728" indent="0" algn="ctr" eaLnBrk="0" hangingPunct="0">
              <a:lnSpc>
                <a:spcPct val="80000"/>
              </a:lnSpc>
              <a:spcBef>
                <a:spcPts val="0"/>
              </a:spcBef>
              <a:buFont typeface="Arial" charset="0"/>
              <a:buNone/>
              <a:defRPr sz="3200" b="1">
                <a:solidFill>
                  <a:schemeClr val="tx2">
                    <a:lumMod val="50000"/>
                  </a:schemeClr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ru-RU" sz="2600" dirty="0"/>
              <a:t>Сайты отраслевых концернов и </a:t>
            </a:r>
            <a:r>
              <a:rPr lang="ru-RU" sz="2600" dirty="0" smtClean="0"/>
              <a:t>ведомств</a:t>
            </a:r>
            <a:endParaRPr lang="ru-RU" sz="2600" dirty="0"/>
          </a:p>
        </p:txBody>
      </p:sp>
      <p:sp>
        <p:nvSpPr>
          <p:cNvPr id="18" name="Объект 1">
            <a:extLst>
              <a:ext uri="{FF2B5EF4-FFF2-40B4-BE49-F238E27FC236}">
                <a16:creationId xmlns:a16="http://schemas.microsoft.com/office/drawing/2014/main" xmlns="" id="{03155981-48BA-9F45-82DB-0E6DDB2740D8}"/>
              </a:ext>
            </a:extLst>
          </p:cNvPr>
          <p:cNvSpPr txBox="1">
            <a:spLocks/>
          </p:cNvSpPr>
          <p:nvPr/>
        </p:nvSpPr>
        <p:spPr bwMode="auto">
          <a:xfrm>
            <a:off x="4646535" y="4011909"/>
            <a:ext cx="3885905" cy="93610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109728" indent="0" algn="ctr" eaLnBrk="0" hangingPunct="0">
              <a:lnSpc>
                <a:spcPct val="80000"/>
              </a:lnSpc>
              <a:spcBef>
                <a:spcPts val="0"/>
              </a:spcBef>
              <a:buFont typeface="Arial" charset="0"/>
              <a:buNone/>
              <a:defRPr sz="3200" b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lt1"/>
                </a:solidFill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lt1"/>
                </a:solidFill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lt1"/>
                </a:solidFill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lt1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2400" dirty="0"/>
              <a:t>Официальные сайты местных органов исполнительной </a:t>
            </a:r>
            <a:r>
              <a:rPr lang="ru-RU" sz="2400" dirty="0" smtClean="0"/>
              <a:t>власти</a:t>
            </a:r>
            <a:endParaRPr lang="ru-RU" sz="2400" dirty="0"/>
          </a:p>
        </p:txBody>
      </p:sp>
      <p:sp>
        <p:nvSpPr>
          <p:cNvPr id="19" name="Объект 1">
            <a:extLst>
              <a:ext uri="{FF2B5EF4-FFF2-40B4-BE49-F238E27FC236}">
                <a16:creationId xmlns:a16="http://schemas.microsoft.com/office/drawing/2014/main" xmlns="" id="{03155981-48BA-9F45-82DB-0E6DDB2740D8}"/>
              </a:ext>
            </a:extLst>
          </p:cNvPr>
          <p:cNvSpPr txBox="1">
            <a:spLocks/>
          </p:cNvSpPr>
          <p:nvPr/>
        </p:nvSpPr>
        <p:spPr bwMode="auto">
          <a:xfrm>
            <a:off x="4646535" y="3003798"/>
            <a:ext cx="3885905" cy="88935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109728" indent="0" algn="ctr" eaLnBrk="0" hangingPunct="0">
              <a:lnSpc>
                <a:spcPct val="80000"/>
              </a:lnSpc>
              <a:spcBef>
                <a:spcPts val="0"/>
              </a:spcBef>
              <a:buFont typeface="Arial" charset="0"/>
              <a:buNone/>
              <a:defRPr sz="3200" b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ru-RU" sz="2800" dirty="0"/>
              <a:t>Средства массовой </a:t>
            </a:r>
            <a:r>
              <a:rPr lang="ru-RU" sz="2800" dirty="0" smtClean="0"/>
              <a:t>информации</a:t>
            </a:r>
            <a:endParaRPr lang="ru-RU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1923678"/>
            <a:ext cx="3096344" cy="8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923678"/>
            <a:ext cx="2236465" cy="94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1923678"/>
            <a:ext cx="3014049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71600" y="-20538"/>
            <a:ext cx="4752528" cy="98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WWW.GIAS.BY</a:t>
            </a:r>
            <a:r>
              <a:rPr lang="ru-RU" sz="2400" b="1" dirty="0" smtClean="0">
                <a:solidFill>
                  <a:schemeClr val="bg1"/>
                </a:solidFill>
              </a:rPr>
              <a:t> – официальный источник информации о государственных закупках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0" y="176322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31590"/>
            <a:ext cx="9144000" cy="67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067694"/>
            <a:ext cx="5044249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79512" y="2248585"/>
            <a:ext cx="3456384" cy="323165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Планы государственных закупок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2859782"/>
            <a:ext cx="3456384" cy="78483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Сведения о проведении процедур государственных закупок, результатах их проведения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3939902"/>
            <a:ext cx="3456384" cy="553998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Сведения о заключенных договорах и их исполнении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0" y="176322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ru-RU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0" y="1203598"/>
            <a:ext cx="9048074" cy="3763899"/>
            <a:chOff x="0" y="1400139"/>
            <a:chExt cx="9048074" cy="3763899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2643758"/>
              <a:ext cx="5364088" cy="10081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ru-RU" dirty="0"/>
            </a:p>
          </p:txBody>
        </p:sp>
        <p:grpSp>
          <p:nvGrpSpPr>
            <p:cNvPr id="4" name="Группа 11"/>
            <p:cNvGrpSpPr/>
            <p:nvPr/>
          </p:nvGrpSpPr>
          <p:grpSpPr>
            <a:xfrm>
              <a:off x="0" y="1400139"/>
              <a:ext cx="9048074" cy="3763899"/>
              <a:chOff x="0" y="1400139"/>
              <a:chExt cx="9048074" cy="3763899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1419622"/>
                <a:ext cx="5364088" cy="11521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67544" y="3661062"/>
                <a:ext cx="8568952" cy="1502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ru-RU" sz="17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Бессрочная аккредитация</a:t>
                </a:r>
              </a:p>
              <a:p>
                <a:pPr>
                  <a:lnSpc>
                    <a:spcPts val="2200"/>
                  </a:lnSpc>
                </a:pPr>
                <a:r>
                  <a:rPr lang="ru-RU" sz="17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85% рынка электронных закупок Республики Беларусь</a:t>
                </a:r>
              </a:p>
              <a:p>
                <a:pPr>
                  <a:lnSpc>
                    <a:spcPts val="2200"/>
                  </a:lnSpc>
                </a:pPr>
                <a:r>
                  <a:rPr lang="ru-RU" sz="17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Порядка 180 тыс. процедур закупок в год, </a:t>
                </a:r>
                <a:r>
                  <a:rPr lang="en-US" sz="17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76</a:t>
                </a:r>
                <a:r>
                  <a:rPr lang="ru-RU" sz="17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тыс. из которых – на конкурентной основе</a:t>
                </a:r>
              </a:p>
              <a:p>
                <a:pPr>
                  <a:lnSpc>
                    <a:spcPts val="2200"/>
                  </a:lnSpc>
                </a:pPr>
                <a:r>
                  <a:rPr lang="ru-RU" sz="17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Более 3</a:t>
                </a:r>
                <a:r>
                  <a:rPr lang="en-US" sz="17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4</a:t>
                </a:r>
                <a:r>
                  <a:rPr lang="ru-RU" sz="17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тыс. аккредитованных пользователей</a:t>
                </a:r>
              </a:p>
              <a:p>
                <a:pPr lvl="0">
                  <a:lnSpc>
                    <a:spcPts val="2200"/>
                  </a:lnSpc>
                </a:pPr>
                <a:r>
                  <a:rPr lang="ru-RU" sz="17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Порядка 1</a:t>
                </a:r>
                <a:r>
                  <a:rPr lang="en-US" sz="17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</a:t>
                </a:r>
                <a:r>
                  <a:rPr lang="ru-RU" sz="17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000 аккредитованных заказчиков (организаторов)</a:t>
                </a:r>
              </a:p>
            </p:txBody>
          </p:sp>
          <p:sp>
            <p:nvSpPr>
              <p:cNvPr id="15" name="Блок-схема: объединение 14"/>
              <p:cNvSpPr/>
              <p:nvPr/>
            </p:nvSpPr>
            <p:spPr>
              <a:xfrm rot="16200000">
                <a:off x="269522" y="4317944"/>
                <a:ext cx="108012" cy="144016"/>
              </a:xfrm>
              <a:prstGeom prst="flowChartMerg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Блок-схема: объединение 15"/>
              <p:cNvSpPr/>
              <p:nvPr/>
            </p:nvSpPr>
            <p:spPr>
              <a:xfrm rot="16200000">
                <a:off x="269522" y="4605976"/>
                <a:ext cx="108012" cy="144016"/>
              </a:xfrm>
              <a:prstGeom prst="flowChartMerg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8" name="Блок-схема: объединение 17"/>
              <p:cNvSpPr/>
              <p:nvPr/>
            </p:nvSpPr>
            <p:spPr>
              <a:xfrm rot="16200000">
                <a:off x="269522" y="3741880"/>
                <a:ext cx="108012" cy="144016"/>
              </a:xfrm>
              <a:prstGeom prst="flowChartMerg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Блок-схема: объединение 18"/>
              <p:cNvSpPr/>
              <p:nvPr/>
            </p:nvSpPr>
            <p:spPr>
              <a:xfrm rot="16200000">
                <a:off x="269522" y="4029912"/>
                <a:ext cx="108012" cy="144016"/>
              </a:xfrm>
              <a:prstGeom prst="flowChartMerg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0" y="1563639"/>
                <a:ext cx="4716016" cy="97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WWW.GOSZAKUPKI.BY</a:t>
                </a:r>
                <a:endParaRPr lang="ru-RU" b="1" dirty="0" smtClean="0"/>
              </a:p>
              <a:p>
                <a:pPr>
                  <a:lnSpc>
                    <a:spcPct val="80000"/>
                  </a:lnSpc>
                </a:pPr>
                <a:r>
                  <a:rPr lang="ru-RU" dirty="0" smtClean="0">
                    <a:solidFill>
                      <a:schemeClr val="tx2"/>
                    </a:solidFill>
                  </a:rPr>
                  <a:t>информационная торговая система, для проведения процедур закупок в электронном формате </a:t>
                </a: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0" y="2697764"/>
                <a:ext cx="5076056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УЧАСТНИКИ:</a:t>
                </a:r>
                <a:endParaRPr lang="ru-RU" sz="1600" b="1" dirty="0" smtClean="0"/>
              </a:p>
              <a:p>
                <a:r>
                  <a:rPr lang="ru-RU" dirty="0" smtClean="0">
                    <a:solidFill>
                      <a:schemeClr val="tx2"/>
                    </a:solidFill>
                  </a:rPr>
                  <a:t>Резиденты Российской Федерации  </a:t>
                </a:r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свыше 1 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25</a:t>
                </a:r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0</a:t>
                </a:r>
              </a:p>
              <a:p>
                <a:r>
                  <a:rPr lang="ru-RU" dirty="0" smtClean="0">
                    <a:solidFill>
                      <a:schemeClr val="tx2"/>
                    </a:solidFill>
                  </a:rPr>
                  <a:t>Резиденты других стран   </a:t>
                </a:r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порядка</a:t>
                </a:r>
                <a:r>
                  <a:rPr lang="ru-RU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500</a:t>
                </a:r>
                <a:endParaRPr lang="ru-RU" b="1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" name="Блок-схема: объединение 21"/>
              <p:cNvSpPr/>
              <p:nvPr/>
            </p:nvSpPr>
            <p:spPr>
              <a:xfrm rot="16200000">
                <a:off x="269522" y="4894008"/>
                <a:ext cx="108012" cy="144016"/>
              </a:xfrm>
              <a:prstGeom prst="flowChartMerg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48063" y="1400139"/>
                <a:ext cx="3900011" cy="246775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27" name="TextBox 26"/>
          <p:cNvSpPr txBox="1"/>
          <p:nvPr/>
        </p:nvSpPr>
        <p:spPr>
          <a:xfrm>
            <a:off x="827584" y="123478"/>
            <a:ext cx="4824536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Электронная торговая площадка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     </a:t>
            </a:r>
            <a:r>
              <a:rPr lang="en-US" sz="2800" b="1" dirty="0" smtClean="0">
                <a:solidFill>
                  <a:schemeClr val="bg1"/>
                </a:solidFill>
              </a:rPr>
              <a:t>www.goszakupki.by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53213"/>
            <a:ext cx="4248472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ИС «Тендеры»  </a:t>
            </a:r>
            <a:r>
              <a:rPr lang="ru-RU" sz="2800" b="1" dirty="0" smtClean="0">
                <a:solidFill>
                  <a:schemeClr val="bg1"/>
                </a:solidFill>
              </a:rPr>
              <a:t>         </a:t>
            </a:r>
            <a:r>
              <a:rPr lang="en-US" sz="2800" b="1" dirty="0" smtClean="0">
                <a:solidFill>
                  <a:schemeClr val="bg1"/>
                </a:solidFill>
              </a:rPr>
              <a:t>www.icetrade.by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0" y="176322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ru-RU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179512" y="1851670"/>
            <a:ext cx="8784976" cy="3132348"/>
            <a:chOff x="179512" y="1599642"/>
            <a:chExt cx="8784976" cy="313234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67544" y="2418150"/>
              <a:ext cx="4320480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Зарегистрировано свыше</a:t>
              </a: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ru-RU" sz="1600" b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57 тысяч</a:t>
              </a: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 компаний</a:t>
              </a:r>
            </a:p>
            <a:p>
              <a:pPr>
                <a:lnSpc>
                  <a:spcPts val="1800"/>
                </a:lnSpc>
              </a:pPr>
              <a:endPara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Более </a:t>
              </a:r>
              <a:r>
                <a:rPr lang="ru-RU" sz="1600" b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8,5 тысяч</a:t>
              </a: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 зарубежных компаний</a:t>
              </a:r>
              <a:r>
                <a:rPr lang="ru-RU" sz="1600" b="1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, порядка </a:t>
              </a:r>
              <a:r>
                <a:rPr lang="ru-RU" sz="1600" b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70 стран мира</a:t>
              </a:r>
            </a:p>
            <a:p>
              <a:pPr lvl="0">
                <a:lnSpc>
                  <a:spcPts val="1800"/>
                </a:lnSpc>
              </a:pP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  <a:endPara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Более </a:t>
              </a:r>
              <a:r>
                <a:rPr lang="ru-RU" sz="1600" b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10 тысяч</a:t>
              </a: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 активных тендеров ежедневно</a:t>
              </a:r>
            </a:p>
            <a:p>
              <a:pPr lvl="0">
                <a:lnSpc>
                  <a:spcPts val="1800"/>
                </a:lnSpc>
              </a:pPr>
              <a:endPara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Около </a:t>
              </a:r>
              <a:r>
                <a:rPr lang="ru-RU" sz="1600" b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35 тысяч</a:t>
              </a: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 ежедневных посещений</a:t>
              </a:r>
            </a:p>
          </p:txBody>
        </p:sp>
        <p:sp>
          <p:nvSpPr>
            <p:cNvPr id="19" name="Блок-схема: объединение 18"/>
            <p:cNvSpPr/>
            <p:nvPr/>
          </p:nvSpPr>
          <p:spPr>
            <a:xfrm rot="16200000">
              <a:off x="197514" y="2481740"/>
              <a:ext cx="108012" cy="144016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                   </a:t>
              </a:r>
              <a:endParaRPr lang="ru-RU" dirty="0"/>
            </a:p>
          </p:txBody>
        </p:sp>
        <p:sp>
          <p:nvSpPr>
            <p:cNvPr id="20" name="Блок-схема: объединение 19"/>
            <p:cNvSpPr/>
            <p:nvPr/>
          </p:nvSpPr>
          <p:spPr>
            <a:xfrm rot="16200000">
              <a:off x="197514" y="2949792"/>
              <a:ext cx="108012" cy="144016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Блок-схема: объединение 20"/>
            <p:cNvSpPr/>
            <p:nvPr/>
          </p:nvSpPr>
          <p:spPr>
            <a:xfrm rot="16200000">
              <a:off x="197514" y="3633868"/>
              <a:ext cx="108012" cy="144016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Блок-схема: объединение 21"/>
            <p:cNvSpPr/>
            <p:nvPr/>
          </p:nvSpPr>
          <p:spPr>
            <a:xfrm rot="16200000">
              <a:off x="197514" y="4317944"/>
              <a:ext cx="108012" cy="144016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3728" y="1698670"/>
              <a:ext cx="4330760" cy="3033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1" descr="\\Maxm\common\~Отдел маркетинговой информации~\Дарья\ПРЕЗЕНТАЦИИ\Загран\Новая папка\ice.png"/>
            <p:cNvPicPr>
              <a:picLocks noChangeAspect="1" noChangeArrowheads="1"/>
            </p:cNvPicPr>
            <p:nvPr/>
          </p:nvPicPr>
          <p:blipFill>
            <a:blip r:embed="rId6" cstate="print"/>
            <a:srcRect t="19916" b="13699"/>
            <a:stretch>
              <a:fillRect/>
            </a:stretch>
          </p:blipFill>
          <p:spPr bwMode="auto">
            <a:xfrm>
              <a:off x="576064" y="1599642"/>
              <a:ext cx="3347864" cy="5400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Box 24"/>
          <p:cNvSpPr txBox="1"/>
          <p:nvPr/>
        </p:nvSpPr>
        <p:spPr>
          <a:xfrm>
            <a:off x="395536" y="1190011"/>
            <a:ext cx="8136904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Информационная система «ТЕНДЕРЫ»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61806"/>
            <a:ext cx="4824536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Электронные закупки Республики Беларусь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18" name="Объект 1">
            <a:extLst>
              <a:ext uri="{FF2B5EF4-FFF2-40B4-BE49-F238E27FC236}">
                <a16:creationId xmlns="" xmlns:a16="http://schemas.microsoft.com/office/drawing/2014/main" id="{D93D46D8-64E2-F940-AFBC-384A21D2B51C}"/>
              </a:ext>
            </a:extLst>
          </p:cNvPr>
          <p:cNvSpPr txBox="1">
            <a:spLocks/>
          </p:cNvSpPr>
          <p:nvPr/>
        </p:nvSpPr>
        <p:spPr>
          <a:xfrm>
            <a:off x="251520" y="1419622"/>
            <a:ext cx="856895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24078" marR="0" lvl="0" indent="-514350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buSzPct val="150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1.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Изучить </a:t>
            </a:r>
            <a:r>
              <a:rPr kumimoji="0" lang="x-none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законодательные аспекты организации и проведения процедур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закупок</a:t>
            </a:r>
            <a:r>
              <a:rPr kumimoji="0" lang="x-none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особенности работы на электронных площадках</a:t>
            </a:r>
            <a:r>
              <a:rPr kumimoji="0" lang="x-none" sz="18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4078" marR="0" lvl="0" indent="-51435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buSzPct val="150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2. </a:t>
            </a:r>
            <a:r>
              <a:rPr kumimoji="0" lang="x-none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Получить электронную цифровую подпись (ЭЦП).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624078" marR="0" lvl="0" indent="-514350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buSzPct val="150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3. </a:t>
            </a:r>
            <a:r>
              <a:rPr kumimoji="0" lang="x-none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Пройти регистрацию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в ИС «Тендеры»</a:t>
            </a:r>
            <a:r>
              <a:rPr kumimoji="0" lang="x-none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аккредитацию на электронных торговых площадках.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624078" marR="0" lvl="0" indent="-514350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buSzPct val="150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4. </a:t>
            </a:r>
            <a:r>
              <a:rPr kumimoji="0" lang="x-none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Регулярно осуществлять поиск информации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x-none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о закупках.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624078" marR="0" lvl="0" indent="-514350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buSzPct val="150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5. </a:t>
            </a:r>
            <a:r>
              <a:rPr kumimoji="0" lang="x-none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Подготовить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предложение</a:t>
            </a:r>
            <a:r>
              <a:rPr kumimoji="0" lang="x-none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и принять участие в процедуре закупки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512" y="987574"/>
            <a:ext cx="8496944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КАК СТАТЬ УЧАСТНИКОМ: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95486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19"/>
          <p:cNvGrpSpPr/>
          <p:nvPr/>
        </p:nvGrpSpPr>
        <p:grpSpPr>
          <a:xfrm>
            <a:off x="683568" y="3456384"/>
            <a:ext cx="8460432" cy="3075806"/>
            <a:chOff x="683568" y="1296144"/>
            <a:chExt cx="8460432" cy="3075806"/>
          </a:xfrm>
        </p:grpSpPr>
        <p:sp>
          <p:nvSpPr>
            <p:cNvPr id="11" name="Объект 1">
              <a:extLst>
                <a:ext uri="{FF2B5EF4-FFF2-40B4-BE49-F238E27FC236}">
                  <a16:creationId xmlns:a16="http://schemas.microsoft.com/office/drawing/2014/main" xmlns="" id="{814F830D-DD7B-4544-AB07-93F653D333FF}"/>
                </a:ext>
              </a:extLst>
            </p:cNvPr>
            <p:cNvSpPr txBox="1">
              <a:spLocks/>
            </p:cNvSpPr>
            <p:nvPr/>
          </p:nvSpPr>
          <p:spPr>
            <a:xfrm>
              <a:off x="827088" y="1296144"/>
              <a:ext cx="8316912" cy="30758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80000"/>
                </a:lnSpc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x-none" sz="1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Внимательно изучить документацию по процедуре закупки.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kumimoji="0" lang="x-none" sz="1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В случае необходимости, направить заказчику запрос на разъяснение содержания документации;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80000"/>
                </a:lnSpc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x-none" sz="1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Подготовить предложение </a:t>
              </a:r>
              <a:r>
                <a:rPr kumimoji="0" lang="x-none" sz="1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с уч</a:t>
              </a: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е</a:t>
              </a:r>
              <a:r>
                <a:rPr kumimoji="0" lang="x-none" sz="1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том требований документации по процедуре закупки, а также полученных разъяснений;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80000"/>
                </a:lnSpc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x-none" sz="1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Направить в установленные заказчиком сроки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x-none" sz="1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сформированное предложение  </a:t>
              </a:r>
              <a:r>
                <a:rPr kumimoji="0" lang="x-none" sz="1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(в электронном либо бумажном виде, в соответствии с требованиями заказчика);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80000"/>
                </a:lnSpc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x-none" sz="1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Обеспечить выполнен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и</a:t>
              </a:r>
              <a:r>
                <a:rPr kumimoji="0" lang="x-none" sz="1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е необходимых со стороны участника действий</a:t>
              </a:r>
              <a:r>
                <a:rPr kumimoji="0" lang="x-none" sz="1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, </a:t>
              </a:r>
              <a:r>
                <a:rPr kumimoji="0" lang="x-none" sz="1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предусмотренных особенностями </a:t>
              </a: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проведения</a:t>
              </a:r>
              <a:r>
                <a:rPr kumimoji="0" lang="x-none" sz="1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каждого вида процедур закупок (участие в торгах, ответы на запросы со стороны заказчика, подписание договора и т.д.)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Блок-схема: объединение 11"/>
            <p:cNvSpPr/>
            <p:nvPr/>
          </p:nvSpPr>
          <p:spPr>
            <a:xfrm rot="16200000">
              <a:off x="701570" y="1329612"/>
              <a:ext cx="108012" cy="144016"/>
            </a:xfrm>
            <a:prstGeom prst="flowChartMerg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ru-RU" sz="1400"/>
            </a:p>
          </p:txBody>
        </p:sp>
        <p:sp>
          <p:nvSpPr>
            <p:cNvPr id="13" name="Блок-схема: объединение 12"/>
            <p:cNvSpPr/>
            <p:nvPr/>
          </p:nvSpPr>
          <p:spPr>
            <a:xfrm rot="16200000">
              <a:off x="701571" y="1653647"/>
              <a:ext cx="108012" cy="144016"/>
            </a:xfrm>
            <a:prstGeom prst="flowChartMerg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ru-RU" sz="1400"/>
            </a:p>
          </p:txBody>
        </p:sp>
        <p:sp>
          <p:nvSpPr>
            <p:cNvPr id="14" name="Блок-схема: объединение 13"/>
            <p:cNvSpPr/>
            <p:nvPr/>
          </p:nvSpPr>
          <p:spPr>
            <a:xfrm rot="16200000">
              <a:off x="701570" y="1977684"/>
              <a:ext cx="108012" cy="144016"/>
            </a:xfrm>
            <a:prstGeom prst="flowChartMerg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ru-RU" sz="1400"/>
            </a:p>
          </p:txBody>
        </p:sp>
        <p:sp>
          <p:nvSpPr>
            <p:cNvPr id="15" name="Блок-схема: объединение 14"/>
            <p:cNvSpPr/>
            <p:nvPr/>
          </p:nvSpPr>
          <p:spPr>
            <a:xfrm rot="16200000">
              <a:off x="701570" y="2337724"/>
              <a:ext cx="108012" cy="144016"/>
            </a:xfrm>
            <a:prstGeom prst="flowChartMerg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ru-RU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ятиугольник 18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71600" y="19548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Сопровождение закупок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2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0" y="176322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4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0" y="4190944"/>
            <a:ext cx="9144000" cy="54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245590"/>
                </a:solidFill>
              </a:rPr>
              <a:t>Тел.:   (+37517) 209-48-24 (многоканальный), 203-40-16, 203-60-75, 203-60-29, 226-66-27</a:t>
            </a:r>
            <a:r>
              <a:rPr lang="en-US" b="1" dirty="0" smtClean="0">
                <a:solidFill>
                  <a:srgbClr val="245590"/>
                </a:solidFill>
              </a:rPr>
              <a:t> </a:t>
            </a:r>
            <a:endParaRPr lang="ru-RU" b="1" dirty="0" smtClean="0">
              <a:solidFill>
                <a:srgbClr val="24559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b="1" dirty="0" err="1" smtClean="0">
                <a:solidFill>
                  <a:srgbClr val="245590"/>
                </a:solidFill>
              </a:rPr>
              <a:t>e-mail</a:t>
            </a:r>
            <a:r>
              <a:rPr lang="ru-RU" b="1" dirty="0" smtClean="0">
                <a:solidFill>
                  <a:srgbClr val="245590"/>
                </a:solidFill>
              </a:rPr>
              <a:t>: </a:t>
            </a:r>
            <a:r>
              <a:rPr lang="ru-RU" b="1" dirty="0" err="1" smtClean="0">
                <a:solidFill>
                  <a:srgbClr val="245590"/>
                </a:solidFill>
              </a:rPr>
              <a:t>tenders@icetrade.by</a:t>
            </a:r>
            <a:endParaRPr lang="ru-RU" b="1" dirty="0">
              <a:solidFill>
                <a:srgbClr val="245590"/>
              </a:solidFill>
            </a:endParaRPr>
          </a:p>
        </p:txBody>
      </p:sp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1115616" y="3147814"/>
            <a:ext cx="3024336" cy="128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2400" b="1" dirty="0" smtClean="0">
              <a:solidFill>
                <a:srgbClr val="24559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245590"/>
                </a:solidFill>
              </a:rPr>
              <a:t>www</a:t>
            </a:r>
            <a:r>
              <a:rPr lang="ru-RU" sz="2400" b="1" dirty="0" smtClean="0">
                <a:solidFill>
                  <a:srgbClr val="245590"/>
                </a:solidFill>
              </a:rPr>
              <a:t>.</a:t>
            </a:r>
            <a:r>
              <a:rPr lang="en-US" sz="2400" b="1" dirty="0" err="1" smtClean="0">
                <a:solidFill>
                  <a:srgbClr val="245590"/>
                </a:solidFill>
              </a:rPr>
              <a:t>gias</a:t>
            </a:r>
            <a:r>
              <a:rPr lang="ru-RU" sz="2400" b="1" dirty="0" smtClean="0">
                <a:solidFill>
                  <a:srgbClr val="245590"/>
                </a:solidFill>
              </a:rPr>
              <a:t>.</a:t>
            </a:r>
            <a:r>
              <a:rPr lang="en-US" sz="2400" b="1" dirty="0" smtClean="0">
                <a:solidFill>
                  <a:srgbClr val="245590"/>
                </a:solidFill>
              </a:rPr>
              <a:t>by</a:t>
            </a:r>
            <a:r>
              <a:rPr lang="ru-RU" sz="2400" b="1" dirty="0" smtClean="0">
                <a:solidFill>
                  <a:srgbClr val="24559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245590"/>
                </a:solidFill>
              </a:rPr>
              <a:t>www</a:t>
            </a:r>
            <a:r>
              <a:rPr lang="ru-RU" sz="2400" b="1" dirty="0" smtClean="0">
                <a:solidFill>
                  <a:srgbClr val="245590"/>
                </a:solidFill>
              </a:rPr>
              <a:t>.</a:t>
            </a:r>
            <a:r>
              <a:rPr lang="en-US" sz="2400" b="1" dirty="0" err="1" smtClean="0">
                <a:solidFill>
                  <a:srgbClr val="245590"/>
                </a:solidFill>
              </a:rPr>
              <a:t>icetrade</a:t>
            </a:r>
            <a:r>
              <a:rPr lang="ru-RU" sz="2400" b="1" dirty="0" smtClean="0">
                <a:solidFill>
                  <a:srgbClr val="245590"/>
                </a:solidFill>
              </a:rPr>
              <a:t>.</a:t>
            </a:r>
            <a:r>
              <a:rPr lang="en-US" sz="2400" b="1" dirty="0" smtClean="0">
                <a:solidFill>
                  <a:srgbClr val="245590"/>
                </a:solidFill>
              </a:rPr>
              <a:t>by</a:t>
            </a:r>
            <a:endParaRPr lang="ru-RU" sz="2400" b="1" dirty="0" smtClean="0">
              <a:solidFill>
                <a:srgbClr val="24559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245590"/>
                </a:solidFill>
              </a:rPr>
              <a:t> </a:t>
            </a:r>
            <a:r>
              <a:rPr lang="en-US" sz="2400" b="1" dirty="0" smtClean="0">
                <a:solidFill>
                  <a:srgbClr val="245590"/>
                </a:solidFill>
              </a:rPr>
              <a:t> </a:t>
            </a:r>
            <a:endParaRPr lang="ru-RU" sz="2400" b="1" dirty="0">
              <a:solidFill>
                <a:srgbClr val="245590"/>
              </a:solidFill>
            </a:endParaRPr>
          </a:p>
        </p:txBody>
      </p:sp>
      <p:sp>
        <p:nvSpPr>
          <p:cNvPr id="39" name="TextBox 30"/>
          <p:cNvSpPr txBox="1">
            <a:spLocks noChangeArrowheads="1"/>
          </p:cNvSpPr>
          <p:nvPr/>
        </p:nvSpPr>
        <p:spPr bwMode="auto">
          <a:xfrm>
            <a:off x="5004048" y="3277256"/>
            <a:ext cx="3384376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rgbClr val="24559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245590"/>
                </a:solidFill>
              </a:rPr>
              <a:t>www</a:t>
            </a:r>
            <a:r>
              <a:rPr lang="ru-RU" sz="2400" b="1" dirty="0" smtClean="0">
                <a:solidFill>
                  <a:srgbClr val="245590"/>
                </a:solidFill>
              </a:rPr>
              <a:t>.</a:t>
            </a:r>
            <a:r>
              <a:rPr lang="en-US" sz="2400" b="1" dirty="0" err="1" smtClean="0">
                <a:solidFill>
                  <a:srgbClr val="245590"/>
                </a:solidFill>
              </a:rPr>
              <a:t>goszakupki</a:t>
            </a:r>
            <a:r>
              <a:rPr lang="ru-RU" sz="2400" b="1" dirty="0" smtClean="0">
                <a:solidFill>
                  <a:srgbClr val="245590"/>
                </a:solidFill>
              </a:rPr>
              <a:t>.</a:t>
            </a:r>
            <a:r>
              <a:rPr lang="en-US" sz="2400" b="1" dirty="0" smtClean="0">
                <a:solidFill>
                  <a:srgbClr val="245590"/>
                </a:solidFill>
              </a:rPr>
              <a:t>by</a:t>
            </a:r>
            <a:r>
              <a:rPr lang="ru-RU" sz="2400" b="1" dirty="0" smtClean="0">
                <a:solidFill>
                  <a:srgbClr val="24559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245590"/>
                </a:solidFill>
              </a:rPr>
              <a:t>ca</a:t>
            </a:r>
            <a:r>
              <a:rPr lang="ru-RU" sz="2400" b="1" dirty="0" smtClean="0">
                <a:solidFill>
                  <a:srgbClr val="245590"/>
                </a:solidFill>
              </a:rPr>
              <a:t>.</a:t>
            </a:r>
            <a:r>
              <a:rPr lang="en-US" sz="2400" b="1" dirty="0" err="1" smtClean="0">
                <a:solidFill>
                  <a:srgbClr val="245590"/>
                </a:solidFill>
              </a:rPr>
              <a:t>ncmps</a:t>
            </a:r>
            <a:r>
              <a:rPr lang="ru-RU" sz="2400" b="1" dirty="0" smtClean="0">
                <a:solidFill>
                  <a:srgbClr val="245590"/>
                </a:solidFill>
              </a:rPr>
              <a:t>.</a:t>
            </a:r>
            <a:r>
              <a:rPr lang="en-US" sz="2400" b="1" dirty="0" smtClean="0">
                <a:solidFill>
                  <a:srgbClr val="245590"/>
                </a:solidFill>
              </a:rPr>
              <a:t>by </a:t>
            </a:r>
            <a:r>
              <a:rPr lang="ru-RU" sz="2400" b="1" dirty="0" smtClean="0">
                <a:solidFill>
                  <a:srgbClr val="245590"/>
                </a:solidFill>
              </a:rPr>
              <a:t>  </a:t>
            </a:r>
          </a:p>
          <a:p>
            <a:r>
              <a:rPr lang="ru-RU" sz="1200" dirty="0" smtClean="0">
                <a:solidFill>
                  <a:srgbClr val="245590"/>
                </a:solidFill>
              </a:rPr>
              <a:t> </a:t>
            </a:r>
            <a:endParaRPr lang="ru-RU" sz="1200" dirty="0">
              <a:solidFill>
                <a:srgbClr val="245590"/>
              </a:solidFill>
            </a:endParaRPr>
          </a:p>
        </p:txBody>
      </p:sp>
      <p:grpSp>
        <p:nvGrpSpPr>
          <p:cNvPr id="2" name="Группа 44"/>
          <p:cNvGrpSpPr/>
          <p:nvPr/>
        </p:nvGrpSpPr>
        <p:grpSpPr>
          <a:xfrm>
            <a:off x="179512" y="1203827"/>
            <a:ext cx="8856984" cy="2376035"/>
            <a:chOff x="179512" y="1131590"/>
            <a:chExt cx="8856984" cy="2376035"/>
          </a:xfrm>
        </p:grpSpPr>
        <p:sp>
          <p:nvSpPr>
            <p:cNvPr id="37" name="TextBox 30"/>
            <p:cNvSpPr txBox="1">
              <a:spLocks noChangeArrowheads="1"/>
            </p:cNvSpPr>
            <p:nvPr/>
          </p:nvSpPr>
          <p:spPr bwMode="auto">
            <a:xfrm>
              <a:off x="179512" y="1131590"/>
              <a:ext cx="8856984" cy="2376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b="1" dirty="0" smtClean="0">
                  <a:solidFill>
                    <a:srgbClr val="245590"/>
                  </a:solidFill>
                </a:rPr>
                <a:t>Обеспечиваем сопровождение поставщиков во время участия в процедурах закупок и консультативную помощь в вопросах:</a:t>
              </a:r>
            </a:p>
            <a:p>
              <a:pPr>
                <a:lnSpc>
                  <a:spcPct val="80000"/>
                </a:lnSpc>
              </a:pPr>
              <a:endParaRPr lang="ru-RU" sz="1000" b="1" dirty="0" smtClean="0">
                <a:solidFill>
                  <a:srgbClr val="245590"/>
                </a:solidFill>
              </a:endParaRPr>
            </a:p>
            <a:p>
              <a:pPr>
                <a:tabLst>
                  <a:tab pos="271463" algn="l"/>
                </a:tabLst>
              </a:pPr>
              <a:r>
                <a:rPr lang="en-US" dirty="0" smtClean="0">
                  <a:solidFill>
                    <a:srgbClr val="245590"/>
                  </a:solidFill>
                </a:rPr>
                <a:t>	</a:t>
              </a:r>
              <a:r>
                <a:rPr lang="ru-RU" dirty="0" smtClean="0">
                  <a:solidFill>
                    <a:srgbClr val="245590"/>
                  </a:solidFill>
                </a:rPr>
                <a:t>подготовки документов предложения;</a:t>
              </a:r>
            </a:p>
            <a:p>
              <a:pPr>
                <a:tabLst>
                  <a:tab pos="271463" algn="l"/>
                </a:tabLst>
              </a:pPr>
              <a:r>
                <a:rPr lang="ru-RU" dirty="0" smtClean="0">
                  <a:solidFill>
                    <a:srgbClr val="245590"/>
                  </a:solidFill>
                </a:rPr>
                <a:t>	подачи предложения в установленные сроки; </a:t>
              </a:r>
            </a:p>
            <a:p>
              <a:pPr>
                <a:tabLst>
                  <a:tab pos="271463" algn="l"/>
                </a:tabLst>
              </a:pPr>
              <a:r>
                <a:rPr lang="en-US" dirty="0" smtClean="0">
                  <a:solidFill>
                    <a:srgbClr val="245590"/>
                  </a:solidFill>
                </a:rPr>
                <a:t>	</a:t>
              </a:r>
              <a:r>
                <a:rPr lang="ru-RU" dirty="0" smtClean="0">
                  <a:solidFill>
                    <a:srgbClr val="245590"/>
                  </a:solidFill>
                </a:rPr>
                <a:t>своевременного осуществления поставщиком процедурных действий;</a:t>
              </a:r>
            </a:p>
            <a:p>
              <a:pPr>
                <a:tabLst>
                  <a:tab pos="271463" algn="l"/>
                </a:tabLst>
              </a:pPr>
              <a:r>
                <a:rPr lang="ru-RU" dirty="0" smtClean="0">
                  <a:solidFill>
                    <a:srgbClr val="245590"/>
                  </a:solidFill>
                </a:rPr>
                <a:t>	защиты прав и интересов поставщика-участника процедуры закупки.</a:t>
              </a:r>
              <a:r>
                <a:rPr lang="ru-RU" sz="2400" dirty="0" smtClean="0">
                  <a:solidFill>
                    <a:srgbClr val="245590"/>
                  </a:solidFill>
                </a:rPr>
                <a:t> </a:t>
              </a:r>
            </a:p>
            <a:p>
              <a:endParaRPr lang="ru-RU" sz="2400" dirty="0">
                <a:solidFill>
                  <a:srgbClr val="245590"/>
                </a:solidFill>
              </a:endParaRPr>
            </a:p>
          </p:txBody>
        </p:sp>
        <p:sp>
          <p:nvSpPr>
            <p:cNvPr id="41" name="Блок-схема: объединение 40"/>
            <p:cNvSpPr/>
            <p:nvPr/>
          </p:nvSpPr>
          <p:spPr>
            <a:xfrm rot="16200000">
              <a:off x="341531" y="1969216"/>
              <a:ext cx="108012" cy="144016"/>
            </a:xfrm>
            <a:prstGeom prst="flowChartMerg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Блок-схема: объединение 41"/>
            <p:cNvSpPr/>
            <p:nvPr/>
          </p:nvSpPr>
          <p:spPr>
            <a:xfrm rot="16200000">
              <a:off x="341530" y="2246800"/>
              <a:ext cx="108012" cy="144016"/>
            </a:xfrm>
            <a:prstGeom prst="flowChartMerg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Блок-схема: объединение 42"/>
            <p:cNvSpPr/>
            <p:nvPr/>
          </p:nvSpPr>
          <p:spPr>
            <a:xfrm rot="16200000">
              <a:off x="341530" y="2521939"/>
              <a:ext cx="108012" cy="144016"/>
            </a:xfrm>
            <a:prstGeom prst="flowChartMerg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Блок-схема: объединение 43"/>
            <p:cNvSpPr/>
            <p:nvPr/>
          </p:nvSpPr>
          <p:spPr>
            <a:xfrm rot="16200000">
              <a:off x="341531" y="2841780"/>
              <a:ext cx="108012" cy="144016"/>
            </a:xfrm>
            <a:prstGeom prst="flowChartMerg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30"/>
          <p:cNvSpPr txBox="1">
            <a:spLocks noChangeArrowheads="1"/>
          </p:cNvSpPr>
          <p:nvPr/>
        </p:nvSpPr>
        <p:spPr bwMode="auto">
          <a:xfrm>
            <a:off x="4572000" y="4659982"/>
            <a:ext cx="4032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Twitter</a:t>
            </a:r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: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www.twitter.com/ncm_by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30"/>
          <p:cNvSpPr txBox="1">
            <a:spLocks noChangeArrowheads="1"/>
          </p:cNvSpPr>
          <p:nvPr/>
        </p:nvSpPr>
        <p:spPr bwMode="auto">
          <a:xfrm>
            <a:off x="683568" y="4659982"/>
            <a:ext cx="5040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Telegram: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www.t.me/NCM_by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 noChangeAspect="1"/>
          </p:cNvPicPr>
          <p:nvPr/>
        </p:nvPicPr>
        <p:blipFill>
          <a:blip cstate="print" r:embed="rId2"/>
          <a:srcRect b="1" r="24"/>
          <a:stretch>
            <a:fillRect/>
          </a:stretch>
        </p:blipFill>
        <p:spPr bwMode="auto">
          <a:xfrm>
            <a:off x="0" y="1"/>
            <a:ext cx="9144000" cy="51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\\maxm\Common\_Общая папка_\~Отдел международного сотрудничества~\Logo\logo_PNG_rus.png" id="1029" name="Picture 5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30619" y="123478"/>
            <a:ext cx="2641181" cy="1104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maxm\Common\_Общая папка_\~Отдел международного сотрудничества~\Минск\DSC_0002.jpg" id="1026" name="Picture 2"/>
          <p:cNvPicPr>
            <a:picLocks noChangeArrowheads="1" noChangeAspect="1"/>
          </p:cNvPicPr>
          <p:nvPr/>
        </p:nvPicPr>
        <p:blipFill>
          <a:blip cstate="print" r:embed="rId3"/>
          <a:srcRect r="67"/>
          <a:stretch>
            <a:fillRect/>
          </a:stretch>
        </p:blipFill>
        <p:spPr bwMode="auto">
          <a:xfrm>
            <a:off x="0" y="915566"/>
            <a:ext cx="2411760" cy="4227934"/>
          </a:xfrm>
          <a:prstGeom prst="rect">
            <a:avLst/>
          </a:prstGeom>
          <a:noFill/>
        </p:spPr>
      </p:pic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-3122"/>
            <a:ext cx="4392488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800">
                <a:solidFill>
                  <a:schemeClr val="bg1"/>
                </a:solidFill>
              </a:rPr>
              <a:t>Содействие в развитии делового сотрудничества</a:t>
            </a:r>
            <a:endParaRPr b="1" dirty="0" lang="ru-RU" sz="2800">
              <a:solidFill>
                <a:schemeClr val="bg1"/>
              </a:solidFill>
            </a:endParaRPr>
          </a:p>
        </p:txBody>
      </p:sp>
      <p:sp>
        <p:nvSpPr>
          <p:cNvPr descr="ÐÐ¾ÑÐ¾Ð¶ÐµÐµ Ð¸Ð·Ð¾Ð±ÑÐ°Ð¶ÐµÐ½Ð¸Ðµ" id="2052" name="AutoShape 4"/>
          <p:cNvSpPr>
            <a:spLocks noChangeArrowheads="1" noChangeAspect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descr="C:\Users\vfralousky\Desktop\Безымянный.png" id="2053" name="Picture 5"/>
          <p:cNvPicPr>
            <a:picLocks noChangeArrowheads="1" noChangeAspect="1"/>
          </p:cNvPicPr>
          <p:nvPr/>
        </p:nvPicPr>
        <p:blipFill>
          <a:blip cstate="print"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 rot="16200000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76322"/>
            <a:ext cx="611560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800">
                <a:solidFill>
                  <a:schemeClr val="bg1"/>
                </a:solidFill>
              </a:rPr>
              <a:t>2</a:t>
            </a:r>
            <a:endParaRPr b="1" dirty="0" lang="ru-RU" sz="280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627784" y="1152128"/>
            <a:ext cx="0" cy="3991372"/>
          </a:xfrm>
          <a:prstGeom prst="line">
            <a:avLst/>
          </a:prstGeom>
          <a:ln w="38100">
            <a:solidFill>
              <a:srgbClr val="26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2524712" y="105958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528480" y="170765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528480" y="235572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528480" y="321982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528480" y="379588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20" name="TextBox 30"/>
          <p:cNvSpPr txBox="1">
            <a:spLocks noChangeArrowheads="1"/>
          </p:cNvSpPr>
          <p:nvPr/>
        </p:nvSpPr>
        <p:spPr bwMode="auto">
          <a:xfrm>
            <a:off x="2843808" y="987574"/>
            <a:ext cx="38884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b="1" dirty="0" lang="ru-RU" smtClean="0" sz="1500">
                <a:solidFill>
                  <a:srgbClr val="265A9A"/>
                </a:solidFill>
                <a:cs charset="0" pitchFamily="34" typeface="Arial"/>
              </a:rPr>
              <a:t>25-летний опыт работы в сфере внешнеэкономической деятельности</a:t>
            </a:r>
            <a:endParaRPr b="1" dirty="0" lang="en-US" smtClean="0" sz="1500">
              <a:solidFill>
                <a:srgbClr val="265A9A"/>
              </a:solidFill>
              <a:cs charset="0" pitchFamily="34" typeface="Arial"/>
            </a:endParaRPr>
          </a:p>
        </p:txBody>
      </p: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2843808" y="1635646"/>
            <a:ext cx="38884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b="1" dirty="0" lang="ru-RU" smtClean="0" sz="1500">
                <a:solidFill>
                  <a:srgbClr val="265A9A"/>
                </a:solidFill>
                <a:cs charset="0" pitchFamily="34" typeface="Arial"/>
              </a:rPr>
              <a:t>Филиалы в 5 областных центрах Беларуси</a:t>
            </a:r>
            <a:endParaRPr b="1" dirty="0" lang="en-US" smtClean="0" sz="1500">
              <a:solidFill>
                <a:srgbClr val="265A9A"/>
              </a:solidFill>
              <a:cs charset="0" pitchFamily="34" typeface="Arial"/>
            </a:endParaRPr>
          </a:p>
        </p:txBody>
      </p:sp>
      <p:sp>
        <p:nvSpPr>
          <p:cNvPr id="22" name="TextBox 30"/>
          <p:cNvSpPr txBox="1">
            <a:spLocks noChangeArrowheads="1"/>
          </p:cNvSpPr>
          <p:nvPr/>
        </p:nvSpPr>
        <p:spPr bwMode="auto">
          <a:xfrm>
            <a:off x="2843808" y="2067694"/>
            <a:ext cx="424847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b="1" dirty="0" lang="ru-RU" smtClean="0" sz="1500">
                <a:solidFill>
                  <a:srgbClr val="265A9A"/>
                </a:solidFill>
                <a:cs charset="0" pitchFamily="34" typeface="Arial"/>
              </a:rPr>
              <a:t>Непосредственное взаимодействие с государственными органами и загранучреждениями Беларуси</a:t>
            </a:r>
            <a:endParaRPr b="1" dirty="0" lang="en-US" smtClean="0" sz="1500">
              <a:solidFill>
                <a:srgbClr val="265A9A"/>
              </a:solidFill>
              <a:cs charset="0" pitchFamily="34" typeface="Arial"/>
            </a:endParaRPr>
          </a:p>
        </p:txBody>
      </p:sp>
      <p:sp>
        <p:nvSpPr>
          <p:cNvPr id="23" name="TextBox 30"/>
          <p:cNvSpPr txBox="1">
            <a:spLocks noChangeArrowheads="1"/>
          </p:cNvSpPr>
          <p:nvPr/>
        </p:nvSpPr>
        <p:spPr bwMode="auto">
          <a:xfrm>
            <a:off x="2843808" y="3025864"/>
            <a:ext cx="38884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b="1" dirty="0" lang="ru-RU" smtClean="0" sz="1500">
                <a:solidFill>
                  <a:srgbClr val="265A9A"/>
                </a:solidFill>
                <a:cs charset="0" pitchFamily="34" typeface="Arial"/>
              </a:rPr>
              <a:t>Более 100 высококвалифицированных сотрудников</a:t>
            </a:r>
            <a:endParaRPr b="1" dirty="0" lang="en-US" smtClean="0" sz="1500">
              <a:solidFill>
                <a:srgbClr val="265A9A"/>
              </a:solidFill>
              <a:cs charset="0" pitchFamily="34" typeface="Arial"/>
            </a:endParaRPr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2843808" y="4227934"/>
            <a:ext cx="59046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b="1" dirty="0" lang="ru-RU" smtClean="0" sz="1500">
                <a:solidFill>
                  <a:srgbClr val="265A9A"/>
                </a:solidFill>
                <a:cs charset="0" pitchFamily="34" typeface="Arial"/>
              </a:rPr>
              <a:t>Более 1</a:t>
            </a:r>
            <a:r>
              <a:rPr b="1" dirty="0" lang="en-US" smtClean="0" sz="1500">
                <a:solidFill>
                  <a:srgbClr val="265A9A"/>
                </a:solidFill>
                <a:cs charset="0" pitchFamily="34" typeface="Arial"/>
              </a:rPr>
              <a:t>7</a:t>
            </a:r>
            <a:r>
              <a:rPr b="1" dirty="0" lang="ru-RU" smtClean="0" sz="1500">
                <a:solidFill>
                  <a:srgbClr val="265A9A"/>
                </a:solidFill>
                <a:cs charset="0" pitchFamily="34" typeface="Arial"/>
              </a:rPr>
              <a:t>0 партнерских соглашений с профильными компаниями из 5</a:t>
            </a:r>
            <a:r>
              <a:rPr b="1" dirty="0" lang="en-US" smtClean="0" sz="1500">
                <a:solidFill>
                  <a:srgbClr val="265A9A"/>
                </a:solidFill>
                <a:cs charset="0" pitchFamily="34" typeface="Arial"/>
              </a:rPr>
              <a:t>1</a:t>
            </a:r>
            <a:r>
              <a:rPr b="1" dirty="0" lang="ru-RU" smtClean="0" sz="1500">
                <a:solidFill>
                  <a:srgbClr val="265A9A"/>
                </a:solidFill>
                <a:cs charset="0" pitchFamily="34" typeface="Arial"/>
              </a:rPr>
              <a:t> страны мира </a:t>
            </a:r>
            <a:endParaRPr b="1" dirty="0" lang="en-US" smtClean="0" sz="1500">
              <a:solidFill>
                <a:srgbClr val="265A9A"/>
              </a:solidFill>
              <a:cs charset="0" pitchFamily="34" typeface="Arial"/>
            </a:endParaRPr>
          </a:p>
        </p:txBody>
      </p:sp>
      <p:sp>
        <p:nvSpPr>
          <p:cNvPr id="25" name="TextBox 30"/>
          <p:cNvSpPr txBox="1">
            <a:spLocks noChangeArrowheads="1"/>
          </p:cNvSpPr>
          <p:nvPr/>
        </p:nvSpPr>
        <p:spPr bwMode="auto">
          <a:xfrm>
            <a:off x="2843808" y="3729689"/>
            <a:ext cx="482453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b="1" dirty="0" lang="ru-RU" smtClean="0" sz="1500">
                <a:solidFill>
                  <a:srgbClr val="265A9A"/>
                </a:solidFill>
                <a:cs charset="0" pitchFamily="34" typeface="Arial"/>
              </a:rPr>
              <a:t>Широкая география проводимых мероприятий</a:t>
            </a:r>
            <a:endParaRPr b="1" dirty="0" lang="en-US" smtClean="0" sz="1500">
              <a:solidFill>
                <a:srgbClr val="265A9A"/>
              </a:solidFill>
              <a:cs charset="0" pitchFamily="34" typeface="Arial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528480" y="437195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graphicFrame>
        <p:nvGraphicFramePr>
          <p:cNvPr id="28" name="Диаграмма 27"/>
          <p:cNvGraphicFramePr/>
          <p:nvPr/>
        </p:nvGraphicFramePr>
        <p:xfrm>
          <a:off x="6456040" y="1275606"/>
          <a:ext cx="2687960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descr="w512h5121390849392combo512.png" id="32" name="Рисунок 31"/>
          <p:cNvPicPr>
            <a:picLocks noChangeAspect="1"/>
          </p:cNvPicPr>
          <p:nvPr/>
        </p:nvPicPr>
        <p:blipFill>
          <a:blip cstate="print" r:embed="rId6">
            <a:biLevel thresh="50000"/>
          </a:blip>
          <a:stretch>
            <a:fillRect/>
          </a:stretch>
        </p:blipFill>
        <p:spPr>
          <a:xfrm>
            <a:off x="8132404" y="3003798"/>
            <a:ext cx="572296" cy="572296"/>
          </a:xfrm>
          <a:prstGeom prst="rect">
            <a:avLst/>
          </a:prstGeom>
        </p:spPr>
      </p:pic>
      <p:pic>
        <p:nvPicPr>
          <p:cNvPr descr="globe-earth.png" id="34" name="Рисунок 33"/>
          <p:cNvPicPr>
            <a:picLocks noChangeAspect="1"/>
          </p:cNvPicPr>
          <p:nvPr/>
        </p:nvPicPr>
        <p:blipFill>
          <a:blip cstate="print" r:embed="rId7"/>
          <a:stretch>
            <a:fillRect/>
          </a:stretch>
        </p:blipFill>
        <p:spPr>
          <a:xfrm>
            <a:off x="6838156" y="1737916"/>
            <a:ext cx="576064" cy="576064"/>
          </a:xfrm>
          <a:prstGeom prst="rect">
            <a:avLst/>
          </a:prstGeom>
        </p:spPr>
      </p:pic>
      <p:pic>
        <p:nvPicPr>
          <p:cNvPr descr="no-translate-detected_318-59012.jpg" id="35" name="Рисунок 34"/>
          <p:cNvPicPr>
            <a:picLocks noChangeAspect="1"/>
          </p:cNvPicPr>
          <p:nvPr/>
        </p:nvPicPr>
        <p:blipFill>
          <a:blip cstate="print"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3075806"/>
            <a:ext cx="555526" cy="555526"/>
          </a:xfrm>
          <a:prstGeom prst="rect">
            <a:avLst/>
          </a:prstGeom>
        </p:spPr>
      </p:pic>
      <p:pic>
        <p:nvPicPr>
          <p:cNvPr descr="C:\Users\vfralousky\Desktop\no-translate-detected_318-56609 (1).jpg" id="18434" name="Picture 2"/>
          <p:cNvPicPr>
            <a:picLocks noChangeArrowheads="1" noChangeAspect="1"/>
          </p:cNvPicPr>
          <p:nvPr/>
        </p:nvPicPr>
        <p:blipFill>
          <a:blip cstate="print"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2508" y="1758454"/>
            <a:ext cx="453331" cy="453331"/>
          </a:xfrm>
          <a:prstGeom prst="rect">
            <a:avLst/>
          </a:prstGeom>
          <a:noFill/>
        </p:spPr>
      </p:pic>
      <p:pic>
        <p:nvPicPr>
          <p:cNvPr descr="C:\Users\vfralousky\Desktop\Рисунок1.jpg" id="29" name="Picture 2"/>
          <p:cNvPicPr>
            <a:picLocks noChangeArrowheads="1" noChangeAspect="1"/>
          </p:cNvPicPr>
          <p:nvPr/>
        </p:nvPicPr>
        <p:blipFill>
          <a:blip cstate="print"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584" y="-20538"/>
            <a:ext cx="4392488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800">
                <a:solidFill>
                  <a:schemeClr val="bg1"/>
                </a:solidFill>
              </a:rPr>
              <a:t>Информационно-маркетинговые услуги</a:t>
            </a:r>
            <a:endParaRPr b="1" dirty="0" lang="ru-RU" sz="2800">
              <a:solidFill>
                <a:schemeClr val="bg1"/>
              </a:solidFill>
            </a:endParaRPr>
          </a:p>
        </p:txBody>
      </p:sp>
      <p:pic>
        <p:nvPicPr>
          <p:cNvPr descr="C:\Users\vfralousky\Desktop\Рисунок1.jpg" id="2050" name="Picture 2"/>
          <p:cNvPicPr>
            <a:picLocks noChangeArrowheads="1" noChangeAspect="1"/>
          </p:cNvPicPr>
          <p:nvPr/>
        </p:nvPicPr>
        <p:blipFill>
          <a:blip cstate="print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descr="ÐÐ¾ÑÐ¾Ð¶ÐµÐµ Ð¸Ð·Ð¾Ð±ÑÐ°Ð¶ÐµÐ½Ð¸Ðµ" id="2052" name="AutoShape 4"/>
          <p:cNvSpPr>
            <a:spLocks noChangeArrowheads="1" noChangeAspect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descr="C:\Users\vfralousky\Desktop\Безымянный.png" id="2053" name="Picture 5"/>
          <p:cNvPicPr>
            <a:picLocks noChangeArrowheads="1" noChangeAspect="1"/>
          </p:cNvPicPr>
          <p:nvPr/>
        </p:nvPicPr>
        <p:blipFill>
          <a:blip cstate="print"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 rot="16200000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76322"/>
            <a:ext cx="611560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800">
                <a:solidFill>
                  <a:schemeClr val="bg1"/>
                </a:solidFill>
              </a:rPr>
              <a:t>3</a:t>
            </a:r>
            <a:endParaRPr b="1" dirty="0" lang="ru-RU" sz="2800">
              <a:solidFill>
                <a:schemeClr val="bg1"/>
              </a:solidFill>
            </a:endParaRPr>
          </a:p>
        </p:txBody>
      </p:sp>
      <p:pic>
        <p:nvPicPr>
          <p:cNvPr descr="no-translate-detected_318-35580.jpg" id="12" name="Рисунок 11"/>
          <p:cNvPicPr>
            <a:picLocks noChangeAspect="1"/>
          </p:cNvPicPr>
          <p:nvPr/>
        </p:nvPicPr>
        <p:blipFill>
          <a:blip cstate="print"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5868144" y="2067694"/>
            <a:ext cx="534988" cy="534988"/>
          </a:xfrm>
          <a:prstGeom prst="rect">
            <a:avLst/>
          </a:prstGeom>
        </p:spPr>
      </p:pic>
      <p:pic>
        <p:nvPicPr>
          <p:cNvPr descr="no-translate-detected_318-35580.jpg" id="13" name="Рисунок 12"/>
          <p:cNvPicPr>
            <a:picLocks noChangeAspect="1"/>
          </p:cNvPicPr>
          <p:nvPr/>
        </p:nvPicPr>
        <p:blipFill>
          <a:blip cstate="print"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5868144" y="3363839"/>
            <a:ext cx="534988" cy="534988"/>
          </a:xfrm>
          <a:prstGeom prst="rect">
            <a:avLst/>
          </a:prstGeom>
        </p:spPr>
      </p:pic>
      <p:pic>
        <p:nvPicPr>
          <p:cNvPr descr="no-translate-detected_318-35580.jpg" id="14" name="Рисунок 13"/>
          <p:cNvPicPr>
            <a:picLocks noChangeAspect="1"/>
          </p:cNvPicPr>
          <p:nvPr/>
        </p:nvPicPr>
        <p:blipFill>
          <a:blip cstate="print"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V="1" rot="16200000">
            <a:off x="2792338" y="2119165"/>
            <a:ext cx="534988" cy="576064"/>
          </a:xfrm>
          <a:prstGeom prst="rect">
            <a:avLst/>
          </a:prstGeom>
        </p:spPr>
      </p:pic>
      <p:pic>
        <p:nvPicPr>
          <p:cNvPr descr="no-translate-detected_318-35580.jpg" id="15" name="Рисунок 14"/>
          <p:cNvPicPr>
            <a:picLocks noChangeAspect="1"/>
          </p:cNvPicPr>
          <p:nvPr/>
        </p:nvPicPr>
        <p:blipFill>
          <a:blip cstate="print"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V="1" rot="16200000">
            <a:off x="2792338" y="3384376"/>
            <a:ext cx="534988" cy="576064"/>
          </a:xfrm>
          <a:prstGeom prst="rect">
            <a:avLst/>
          </a:prstGeom>
        </p:spPr>
      </p:pic>
      <p:sp>
        <p:nvSpPr>
          <p:cNvPr id="16" name="TextBox 30"/>
          <p:cNvSpPr txBox="1">
            <a:spLocks noChangeArrowheads="1"/>
          </p:cNvSpPr>
          <p:nvPr/>
        </p:nvSpPr>
        <p:spPr bwMode="auto">
          <a:xfrm>
            <a:off x="395536" y="1851670"/>
            <a:ext cx="2304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b="1" dirty="0" lang="ru-RU" smtClean="0" sz="1200">
                <a:solidFill>
                  <a:srgbClr val="C00000"/>
                </a:solidFill>
                <a:cs charset="0" pitchFamily="34" typeface="Arial"/>
              </a:rPr>
              <a:t>Информационная  поддержка</a:t>
            </a:r>
            <a:r>
              <a:rPr b="1" dirty="0" lang="ru-RU" smtClean="0" sz="1200">
                <a:solidFill>
                  <a:srgbClr val="265A9A"/>
                </a:solidFill>
                <a:cs charset="0" pitchFamily="34" typeface="Arial"/>
              </a:rPr>
              <a:t>  компаний при  выходе  на белорусский  рынок и рынки зарубежных стран</a:t>
            </a:r>
            <a:endParaRPr b="1" dirty="0" lang="en-US" smtClean="0" sz="1200">
              <a:solidFill>
                <a:srgbClr val="265A9A"/>
              </a:solidFill>
              <a:cs charset="0" pitchFamily="34" typeface="Arial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536" y="1874029"/>
            <a:ext cx="2376264" cy="913745"/>
          </a:xfrm>
          <a:prstGeom prst="roundRect">
            <a:avLst/>
          </a:prstGeom>
          <a:noFill/>
          <a:ln w="38100">
            <a:solidFill>
              <a:srgbClr val="26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8" name="TextBox 30"/>
          <p:cNvSpPr txBox="1">
            <a:spLocks noChangeArrowheads="1"/>
          </p:cNvSpPr>
          <p:nvPr/>
        </p:nvSpPr>
        <p:spPr bwMode="auto">
          <a:xfrm>
            <a:off x="288032" y="3175314"/>
            <a:ext cx="2483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b="1" dirty="0" lang="ru-RU" smtClean="0" sz="1200">
                <a:solidFill>
                  <a:srgbClr val="C00000"/>
                </a:solidFill>
                <a:cs charset="0" pitchFamily="34" typeface="Arial"/>
              </a:rPr>
              <a:t>Маркетинговые  исследования:</a:t>
            </a:r>
            <a:r>
              <a:rPr b="1" dirty="0" lang="ru-RU" smtClean="0" sz="1200">
                <a:solidFill>
                  <a:srgbClr val="265A9A"/>
                </a:solidFill>
                <a:cs charset="0" pitchFamily="34" typeface="Arial"/>
              </a:rPr>
              <a:t>  </a:t>
            </a:r>
            <a:r>
              <a:rPr b="1" dirty="0" lang="en-US" smtClean="0" sz="1200">
                <a:solidFill>
                  <a:srgbClr val="265A9A"/>
                </a:solidFill>
                <a:cs charset="0" pitchFamily="34" typeface="Arial"/>
              </a:rPr>
              <a:t/>
            </a:r>
            <a:br>
              <a:rPr b="1" dirty="0" lang="en-US" smtClean="0" sz="1200">
                <a:solidFill>
                  <a:srgbClr val="265A9A"/>
                </a:solidFill>
                <a:cs charset="0" pitchFamily="34" typeface="Arial"/>
              </a:rPr>
            </a:br>
            <a:r>
              <a:rPr b="1" dirty="0" lang="ru-RU" smtClean="0" sz="1200">
                <a:solidFill>
                  <a:srgbClr val="265A9A"/>
                </a:solidFill>
                <a:cs charset="0" pitchFamily="34" typeface="Arial"/>
              </a:rPr>
              <a:t>изучение условий  доступа  на  рынок,  потребителей, конкурентов,  цен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5536" y="3175314"/>
            <a:ext cx="2376264" cy="936104"/>
          </a:xfrm>
          <a:prstGeom prst="roundRect">
            <a:avLst/>
          </a:prstGeom>
          <a:noFill/>
          <a:ln w="38100">
            <a:solidFill>
              <a:srgbClr val="26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6444208" y="1954819"/>
            <a:ext cx="23042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b="1" dirty="0" lang="ru-RU" smtClean="0" sz="1200">
                <a:solidFill>
                  <a:srgbClr val="C00000"/>
                </a:solidFill>
                <a:cs charset="0" pitchFamily="34" typeface="Arial"/>
              </a:rPr>
              <a:t>Поиск</a:t>
            </a:r>
            <a:r>
              <a:rPr b="1" dirty="0" lang="ru-RU" smtClean="0" sz="1200">
                <a:solidFill>
                  <a:srgbClr val="265A9A"/>
                </a:solidFill>
                <a:cs charset="0" pitchFamily="34" typeface="Arial"/>
              </a:rPr>
              <a:t>  потребителей,  поставщиков и деловых  партнеров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15330" y="1858545"/>
            <a:ext cx="2304256" cy="864096"/>
          </a:xfrm>
          <a:prstGeom prst="roundRect">
            <a:avLst/>
          </a:prstGeom>
          <a:noFill/>
          <a:ln w="38100">
            <a:solidFill>
              <a:srgbClr val="26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23" name="TextBox 30"/>
          <p:cNvSpPr txBox="1">
            <a:spLocks noChangeArrowheads="1"/>
          </p:cNvSpPr>
          <p:nvPr/>
        </p:nvSpPr>
        <p:spPr bwMode="auto">
          <a:xfrm>
            <a:off x="6444208" y="3161700"/>
            <a:ext cx="2304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b="1" dirty="0" lang="ru-RU" smtClean="0" sz="1200">
                <a:solidFill>
                  <a:srgbClr val="C00000"/>
                </a:solidFill>
                <a:cs charset="0" pitchFamily="34" typeface="Arial"/>
              </a:rPr>
              <a:t>Маркетинговая  информация</a:t>
            </a:r>
            <a:r>
              <a:rPr b="1" dirty="0" lang="ru-RU" smtClean="0" sz="1200">
                <a:solidFill>
                  <a:srgbClr val="265A9A"/>
                </a:solidFill>
                <a:cs charset="0" pitchFamily="34" typeface="Arial"/>
              </a:rPr>
              <a:t>  </a:t>
            </a:r>
          </a:p>
          <a:p>
            <a:r>
              <a:rPr b="1" dirty="0" lang="ru-RU" smtClean="0" sz="1200">
                <a:solidFill>
                  <a:srgbClr val="265A9A"/>
                </a:solidFill>
                <a:cs charset="0" pitchFamily="34" typeface="Arial"/>
              </a:rPr>
              <a:t>о  результатах  зарубежных закупок и в  Республике  Беларусь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15330" y="3147814"/>
            <a:ext cx="2304256" cy="864096"/>
          </a:xfrm>
          <a:prstGeom prst="roundRect">
            <a:avLst/>
          </a:prstGeom>
          <a:noFill/>
          <a:ln w="38100">
            <a:solidFill>
              <a:srgbClr val="26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 useBgFill="1"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3491880" y="1395522"/>
            <a:ext cx="2304256" cy="60016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1500">
                <a:solidFill>
                  <a:srgbClr val="265A9A"/>
                </a:solidFill>
                <a:cs charset="0" pitchFamily="34" typeface="Arial"/>
              </a:rPr>
              <a:t>Более   </a:t>
            </a:r>
            <a:r>
              <a:rPr b="1" dirty="0" lang="ru-RU" smtClean="0">
                <a:solidFill>
                  <a:srgbClr val="C00000"/>
                </a:solidFill>
                <a:cs charset="0" pitchFamily="34" typeface="Arial"/>
              </a:rPr>
              <a:t>500</a:t>
            </a:r>
            <a:r>
              <a:rPr b="1" dirty="0" lang="ru-RU" smtClean="0" sz="1500">
                <a:solidFill>
                  <a:srgbClr val="265A9A"/>
                </a:solidFill>
                <a:cs charset="0" pitchFamily="34" typeface="Arial"/>
              </a:rPr>
              <a:t> маркетинговых проектов </a:t>
            </a:r>
            <a:endParaRPr b="1" dirty="0" lang="en-US" smtClean="0" sz="1500">
              <a:solidFill>
                <a:srgbClr val="265A9A"/>
              </a:solidFill>
              <a:cs charset="0" pitchFamily="34" typeface="Arial"/>
            </a:endParaRPr>
          </a:p>
        </p:txBody>
      </p:sp>
      <p:pic>
        <p:nvPicPr>
          <p:cNvPr descr="D:\растровый клипарт\бизнес и маркетинг\Depositphotos_6211861_original.jpg" id="28" name="Picture 2"/>
          <p:cNvPicPr>
            <a:picLocks noChangeArrowheads="1" noChangeAspect="1"/>
          </p:cNvPicPr>
          <p:nvPr/>
        </p:nvPicPr>
        <p:blipFill>
          <a:blip cstate="print" r:embed="rId6"/>
          <a:srcRect b="15" r="43"/>
          <a:stretch>
            <a:fillRect/>
          </a:stretch>
        </p:blipFill>
        <p:spPr bwMode="auto">
          <a:xfrm>
            <a:off x="3563888" y="2086006"/>
            <a:ext cx="2088232" cy="2311566"/>
          </a:xfrm>
          <a:prstGeom prst="rect">
            <a:avLst/>
          </a:prstGeom>
          <a:ln cap="sq" cmpd="thickThin" w="88900">
            <a:solidFill>
              <a:srgbClr val="24559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331640" y="1275606"/>
            <a:ext cx="6912768" cy="0"/>
          </a:xfrm>
          <a:prstGeom prst="line">
            <a:avLst/>
          </a:prstGeom>
          <a:ln w="38100">
            <a:solidFill>
              <a:srgbClr val="26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91880" y="968410"/>
            <a:ext cx="2232248" cy="523220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pPr algn="ctr"/>
            <a:r>
              <a:rPr b="1" dirty="0" lang="en-US" smtClean="0" sz="2800">
                <a:solidFill>
                  <a:srgbClr val="265A9A"/>
                </a:solidFill>
              </a:rPr>
              <a:t>202</a:t>
            </a:r>
            <a:r>
              <a:rPr b="1" dirty="0" lang="ru-RU" smtClean="0" sz="2800">
                <a:solidFill>
                  <a:srgbClr val="265A9A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Прямая соединительная линия 91"/>
          <p:cNvCxnSpPr/>
          <p:nvPr/>
        </p:nvCxnSpPr>
        <p:spPr>
          <a:xfrm>
            <a:off x="0" y="1779662"/>
            <a:ext cx="9144000" cy="0"/>
          </a:xfrm>
          <a:prstGeom prst="line">
            <a:avLst/>
          </a:prstGeom>
          <a:ln w="38100">
            <a:solidFill>
              <a:srgbClr val="26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15616" y="-20538"/>
            <a:ext cx="4968552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800">
                <a:solidFill>
                  <a:schemeClr val="bg1"/>
                </a:solidFill>
              </a:rPr>
              <a:t>Международные мероприятия</a:t>
            </a:r>
            <a:endParaRPr b="1" dirty="0" lang="ru-RU" sz="2800">
              <a:solidFill>
                <a:schemeClr val="bg1"/>
              </a:solidFill>
            </a:endParaRPr>
          </a:p>
        </p:txBody>
      </p:sp>
      <p:pic>
        <p:nvPicPr>
          <p:cNvPr descr="C:\Users\vfralousky\Desktop\Рисунок1.jpg" id="2050" name="Picture 2"/>
          <p:cNvPicPr>
            <a:picLocks noChangeArrowheads="1" noChangeAspect="1"/>
          </p:cNvPicPr>
          <p:nvPr/>
        </p:nvPicPr>
        <p:blipFill>
          <a:blip cstate="print"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descr="ÐÐ¾ÑÐ¾Ð¶ÐµÐµ Ð¸Ð·Ð¾Ð±ÑÐ°Ð¶ÐµÐ½Ð¸Ðµ" id="2052" name="AutoShape 4"/>
          <p:cNvSpPr>
            <a:spLocks noChangeArrowheads="1" noChangeAspect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descr="C:\Users\vfralousky\Desktop\Безымянный.png" id="2053" name="Picture 5"/>
          <p:cNvPicPr>
            <a:picLocks noChangeArrowheads="1" noChangeAspect="1"/>
          </p:cNvPicPr>
          <p:nvPr/>
        </p:nvPicPr>
        <p:blipFill>
          <a:blip cstate="print"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 rot="16200000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95486"/>
            <a:ext cx="611560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800">
                <a:solidFill>
                  <a:schemeClr val="bg1"/>
                </a:solidFill>
              </a:rPr>
              <a:t>4</a:t>
            </a:r>
            <a:endParaRPr b="1" dirty="0" lang="ru-RU" sz="280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-108520" y="3795886"/>
            <a:ext cx="349188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1400">
                <a:solidFill>
                  <a:srgbClr val="265A9A"/>
                </a:solidFill>
                <a:cs charset="0" pitchFamily="34" typeface="Arial"/>
              </a:rPr>
              <a:t>Визиты иностранных делегаций </a:t>
            </a:r>
            <a:br>
              <a:rPr b="1" dirty="0" lang="ru-RU" smtClean="0" sz="1400">
                <a:solidFill>
                  <a:srgbClr val="265A9A"/>
                </a:solidFill>
                <a:cs charset="0" pitchFamily="34" typeface="Arial"/>
              </a:rPr>
            </a:br>
            <a:r>
              <a:rPr b="1" dirty="0" lang="ru-RU" smtClean="0" sz="1400">
                <a:solidFill>
                  <a:srgbClr val="265A9A"/>
                </a:solidFill>
                <a:cs charset="0" pitchFamily="34" typeface="Arial"/>
              </a:rPr>
              <a:t>в Республику Беларусь, </a:t>
            </a:r>
            <a:br>
              <a:rPr b="1" dirty="0" lang="ru-RU" smtClean="0" sz="1400">
                <a:solidFill>
                  <a:srgbClr val="265A9A"/>
                </a:solidFill>
                <a:cs charset="0" pitchFamily="34" typeface="Arial"/>
              </a:rPr>
            </a:br>
            <a:r>
              <a:rPr b="1" dirty="0" lang="ru-RU" smtClean="0" sz="1400">
                <a:solidFill>
                  <a:srgbClr val="265A9A"/>
                </a:solidFill>
                <a:cs charset="0" pitchFamily="34" typeface="Arial"/>
              </a:rPr>
              <a:t>а также бизнес-</a:t>
            </a:r>
            <a:br>
              <a:rPr b="1" dirty="0" lang="ru-RU" smtClean="0" sz="1400">
                <a:solidFill>
                  <a:srgbClr val="265A9A"/>
                </a:solidFill>
                <a:cs charset="0" pitchFamily="34" typeface="Arial"/>
              </a:rPr>
            </a:br>
            <a:r>
              <a:rPr b="1" dirty="0" lang="ru-RU" smtClean="0" sz="1400">
                <a:solidFill>
                  <a:srgbClr val="265A9A"/>
                </a:solidFill>
                <a:cs charset="0" pitchFamily="34" typeface="Arial"/>
              </a:rPr>
              <a:t>миссии белорусских деловых </a:t>
            </a:r>
            <a:br>
              <a:rPr b="1" dirty="0" lang="ru-RU" smtClean="0" sz="1400">
                <a:solidFill>
                  <a:srgbClr val="265A9A"/>
                </a:solidFill>
                <a:cs charset="0" pitchFamily="34" typeface="Arial"/>
              </a:rPr>
            </a:br>
            <a:r>
              <a:rPr b="1" dirty="0" lang="ru-RU" smtClean="0" sz="1400">
                <a:solidFill>
                  <a:srgbClr val="265A9A"/>
                </a:solidFill>
                <a:cs charset="0" pitchFamily="34" typeface="Arial"/>
              </a:rPr>
              <a:t>кругов за рубеж</a:t>
            </a:r>
            <a:endParaRPr b="1" dirty="0" lang="en-US" smtClean="0" sz="1400">
              <a:solidFill>
                <a:srgbClr val="265A9A"/>
              </a:solidFill>
              <a:cs charset="0" pitchFamily="34" typeface="Arial"/>
            </a:endParaRPr>
          </a:p>
        </p:txBody>
      </p:sp>
      <p:pic>
        <p:nvPicPr>
          <p:cNvPr descr="C:\Users\VFralousky\Desktop\imgonline-com-ua-Shape-tSbDYTMOuhzYvj (1).png" id="1029" name="Picture 5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323528" y="1080002"/>
            <a:ext cx="2732655" cy="2732655"/>
          </a:xfrm>
          <a:prstGeom prst="rect">
            <a:avLst/>
          </a:prstGeom>
          <a:noFill/>
        </p:spPr>
      </p:pic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5796136" y="3795886"/>
            <a:ext cx="3672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1400">
                <a:solidFill>
                  <a:srgbClr val="265A9A"/>
                </a:solidFill>
                <a:cs charset="0" pitchFamily="34" typeface="Arial"/>
              </a:rPr>
              <a:t>Тематические семинары, </a:t>
            </a:r>
          </a:p>
          <a:p>
            <a:pPr algn="ctr"/>
            <a:r>
              <a:rPr b="1" dirty="0" err="1" lang="ru-RU" smtClean="0" sz="1400">
                <a:solidFill>
                  <a:srgbClr val="265A9A"/>
                </a:solidFill>
                <a:cs charset="0" pitchFamily="34" typeface="Arial"/>
              </a:rPr>
              <a:t>онлайн</a:t>
            </a:r>
            <a:r>
              <a:rPr b="1" dirty="0" lang="ru-RU" smtClean="0" sz="1400">
                <a:solidFill>
                  <a:srgbClr val="265A9A"/>
                </a:solidFill>
                <a:cs charset="0" pitchFamily="34" typeface="Arial"/>
              </a:rPr>
              <a:t> видеоконференции</a:t>
            </a:r>
            <a:endParaRPr b="1" dirty="0" lang="en-US" smtClean="0" sz="1400">
              <a:solidFill>
                <a:srgbClr val="265A9A"/>
              </a:solidFill>
              <a:cs charset="0" pitchFamily="34" typeface="Arial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627784" y="4065334"/>
            <a:ext cx="39604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1400">
                <a:solidFill>
                  <a:srgbClr val="265A9A"/>
                </a:solidFill>
                <a:cs charset="0" pitchFamily="34" typeface="Arial"/>
              </a:rPr>
              <a:t>Международные </a:t>
            </a:r>
            <a:r>
              <a:rPr b="1" dirty="0" err="1" lang="ru-RU" smtClean="0" sz="1400">
                <a:solidFill>
                  <a:srgbClr val="265A9A"/>
                </a:solidFill>
                <a:cs charset="0" pitchFamily="34" typeface="Arial"/>
              </a:rPr>
              <a:t>бизнес-форумы</a:t>
            </a:r>
            <a:r>
              <a:rPr b="1" dirty="0" lang="ru-RU" smtClean="0" sz="1400">
                <a:solidFill>
                  <a:srgbClr val="265A9A"/>
                </a:solidFill>
                <a:cs charset="0" pitchFamily="34" typeface="Arial"/>
              </a:rPr>
              <a:t>, </a:t>
            </a:r>
          </a:p>
          <a:p>
            <a:pPr algn="ctr"/>
            <a:r>
              <a:rPr b="1" dirty="0" lang="ru-RU" smtClean="0" sz="1400">
                <a:solidFill>
                  <a:srgbClr val="265A9A"/>
                </a:solidFill>
                <a:cs charset="0" pitchFamily="34" typeface="Arial"/>
              </a:rPr>
              <a:t>в том числе в рамках</a:t>
            </a:r>
          </a:p>
          <a:p>
            <a:pPr algn="ctr"/>
            <a:r>
              <a:rPr b="1" dirty="0" lang="ru-RU" smtClean="0" sz="1400">
                <a:solidFill>
                  <a:srgbClr val="265A9A"/>
                </a:solidFill>
                <a:cs charset="0" pitchFamily="34" typeface="Arial"/>
              </a:rPr>
              <a:t> межправительственных комиссий</a:t>
            </a:r>
            <a:endParaRPr b="1" dirty="0" lang="en-US" smtClean="0" sz="1400">
              <a:solidFill>
                <a:srgbClr val="265A9A"/>
              </a:solidFill>
              <a:cs charset="0" pitchFamily="34" typeface="Arial"/>
            </a:endParaRPr>
          </a:p>
        </p:txBody>
      </p:sp>
      <p:pic>
        <p:nvPicPr>
          <p:cNvPr descr="C:\Users\VFralousky\Desktop\imgonline-com-ua-Shape-K2BmZEyu6Uw6g1R.png" id="1033" name="Picture 9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6132125" y="1070338"/>
            <a:ext cx="2760355" cy="2725548"/>
          </a:xfrm>
          <a:prstGeom prst="rect">
            <a:avLst/>
          </a:prstGeom>
          <a:noFill/>
        </p:spPr>
      </p:pic>
      <p:pic>
        <p:nvPicPr>
          <p:cNvPr descr="\\maxm\Common\_Общая папка_\~Отдел выставочных и конгрессных мероприятий~\Для Жени\Беларусь-Вьетнам_Форум_11062018\отбор\в соцсети\IMG_4938 в соцсети.jpg" id="23" name="Picture 2"/>
          <p:cNvPicPr>
            <a:picLocks noChangeArrowheads="1" noChangeAspect="1"/>
          </p:cNvPicPr>
          <p:nvPr/>
        </p:nvPicPr>
        <p:blipFill>
          <a:blip cstate="print" r:embed="rId7"/>
          <a:srcRect r="-61"/>
          <a:stretch>
            <a:fillRect/>
          </a:stretch>
        </p:blipFill>
        <p:spPr bwMode="auto">
          <a:xfrm>
            <a:off x="3059832" y="1059582"/>
            <a:ext cx="3041501" cy="3003612"/>
          </a:xfrm>
          <a:prstGeom prst="triangle">
            <a:avLst/>
          </a:prstGeom>
          <a:noFill/>
        </p:spPr>
      </p:pic>
      <p:sp>
        <p:nvSpPr>
          <p:cNvPr id="96" name="Овал 95"/>
          <p:cNvSpPr/>
          <p:nvPr/>
        </p:nvSpPr>
        <p:spPr>
          <a:xfrm>
            <a:off x="2987824" y="163564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6012160" y="163564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584" y="149418"/>
            <a:ext cx="4608512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800">
                <a:solidFill>
                  <a:schemeClr val="bg1"/>
                </a:solidFill>
              </a:rPr>
              <a:t>Выставочные мероприятия</a:t>
            </a:r>
            <a:endParaRPr b="1" dirty="0" lang="ru-RU" sz="2800">
              <a:solidFill>
                <a:schemeClr val="bg1"/>
              </a:solidFill>
            </a:endParaRPr>
          </a:p>
        </p:txBody>
      </p:sp>
      <p:pic>
        <p:nvPicPr>
          <p:cNvPr descr="C:\Users\vfralousky\Desktop\Рисунок1.jpg" id="2050" name="Picture 2"/>
          <p:cNvPicPr>
            <a:picLocks noChangeArrowheads="1" noChangeAspect="1"/>
          </p:cNvPicPr>
          <p:nvPr/>
        </p:nvPicPr>
        <p:blipFill>
          <a:blip cstate="print"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descr="ÐÐ¾ÑÐ¾Ð¶ÐµÐµ Ð¸Ð·Ð¾Ð±ÑÐ°Ð¶ÐµÐ½Ð¸Ðµ" id="2052" name="AutoShape 4"/>
          <p:cNvSpPr>
            <a:spLocks noChangeArrowheads="1" noChangeAspect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descr="C:\Users\vfralousky\Desktop\Безымянный.png" id="2053" name="Picture 5"/>
          <p:cNvPicPr>
            <a:picLocks noChangeArrowheads="1" noChangeAspect="1"/>
          </p:cNvPicPr>
          <p:nvPr/>
        </p:nvPicPr>
        <p:blipFill>
          <a:blip cstate="print"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 rot="16200000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76322"/>
            <a:ext cx="611560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800">
                <a:solidFill>
                  <a:schemeClr val="bg1"/>
                </a:solidFill>
              </a:rPr>
              <a:t>5</a:t>
            </a:r>
            <a:endParaRPr b="1" dirty="0" lang="ru-RU" sz="280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156176" y="3651870"/>
            <a:ext cx="2016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b="1" dirty="0" lang="ru-RU" smtClean="0">
                <a:solidFill>
                  <a:srgbClr val="265A9A"/>
                </a:solidFill>
                <a:cs charset="0" pitchFamily="34" typeface="Arial"/>
              </a:rPr>
              <a:t>ЭКСПО-2020</a:t>
            </a:r>
            <a:endParaRPr b="1" dirty="0" lang="en-US" smtClean="0">
              <a:solidFill>
                <a:srgbClr val="265A9A"/>
              </a:solidFill>
              <a:cs charset="0" pitchFamily="34" typeface="Arial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652120" y="4083918"/>
            <a:ext cx="295232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dirty="0" lang="ru-RU" smtClean="0" sz="1200">
                <a:solidFill>
                  <a:srgbClr val="265A9A"/>
                </a:solidFill>
                <a:cs charset="0" pitchFamily="34" typeface="Arial"/>
              </a:rPr>
              <a:t>Национальная экспозиция Беларуси </a:t>
            </a:r>
            <a:br>
              <a:rPr dirty="0" lang="ru-RU" smtClean="0" sz="1200">
                <a:solidFill>
                  <a:srgbClr val="265A9A"/>
                </a:solidFill>
                <a:cs charset="0" pitchFamily="34" typeface="Arial"/>
              </a:rPr>
            </a:br>
            <a:r>
              <a:rPr dirty="0" lang="ru-RU" smtClean="0" sz="1200">
                <a:solidFill>
                  <a:srgbClr val="265A9A"/>
                </a:solidFill>
                <a:cs charset="0" pitchFamily="34" typeface="Arial"/>
              </a:rPr>
              <a:t>на Всемирной выставке «ЭКСПО-2020» </a:t>
            </a:r>
          </a:p>
          <a:p>
            <a:pPr algn="ctr"/>
            <a:endParaRPr b="1" dirty="0" lang="ru-RU" smtClean="0" sz="700">
              <a:solidFill>
                <a:srgbClr val="265A9A"/>
              </a:solidFill>
              <a:cs charset="0" pitchFamily="34" typeface="Arial"/>
            </a:endParaRPr>
          </a:p>
          <a:p>
            <a:pPr algn="ctr"/>
            <a:r>
              <a:rPr b="1" dirty="0" lang="ru-RU" smtClean="0" sz="1600">
                <a:solidFill>
                  <a:srgbClr val="C00000"/>
                </a:solidFill>
                <a:cs charset="0" pitchFamily="34" typeface="Arial"/>
              </a:rPr>
              <a:t>0</a:t>
            </a:r>
            <a:r>
              <a:rPr b="1" dirty="0" lang="en-US" smtClean="0" sz="1600">
                <a:solidFill>
                  <a:srgbClr val="C00000"/>
                </a:solidFill>
                <a:cs charset="0" pitchFamily="34" typeface="Arial"/>
              </a:rPr>
              <a:t>1</a:t>
            </a:r>
            <a:r>
              <a:rPr b="1" dirty="0" lang="ru-RU" smtClean="0" sz="1600">
                <a:solidFill>
                  <a:srgbClr val="C00000"/>
                </a:solidFill>
                <a:cs charset="0" pitchFamily="34" typeface="Arial"/>
              </a:rPr>
              <a:t>.10.202</a:t>
            </a:r>
            <a:r>
              <a:rPr b="1" dirty="0" lang="en-US" smtClean="0" sz="1600">
                <a:solidFill>
                  <a:srgbClr val="C00000"/>
                </a:solidFill>
                <a:cs charset="0" pitchFamily="34" typeface="Arial"/>
              </a:rPr>
              <a:t>1</a:t>
            </a:r>
            <a:r>
              <a:rPr b="1" dirty="0" lang="ru-RU" smtClean="0" sz="1600">
                <a:solidFill>
                  <a:srgbClr val="C00000"/>
                </a:solidFill>
                <a:cs charset="0" pitchFamily="34" typeface="Arial"/>
              </a:rPr>
              <a:t> – </a:t>
            </a:r>
            <a:r>
              <a:rPr b="1" dirty="0" lang="en-US" smtClean="0" sz="1600">
                <a:solidFill>
                  <a:srgbClr val="C00000"/>
                </a:solidFill>
                <a:cs charset="0" pitchFamily="34" typeface="Arial"/>
              </a:rPr>
              <a:t>31</a:t>
            </a:r>
            <a:r>
              <a:rPr b="1" dirty="0" lang="ru-RU" smtClean="0" sz="1600">
                <a:solidFill>
                  <a:srgbClr val="C00000"/>
                </a:solidFill>
                <a:cs charset="0" pitchFamily="34" typeface="Arial"/>
              </a:rPr>
              <a:t>.0</a:t>
            </a:r>
            <a:r>
              <a:rPr b="1" dirty="0" lang="en-US" smtClean="0" sz="1600">
                <a:solidFill>
                  <a:srgbClr val="C00000"/>
                </a:solidFill>
                <a:cs charset="0" pitchFamily="34" typeface="Arial"/>
              </a:rPr>
              <a:t>3</a:t>
            </a:r>
            <a:r>
              <a:rPr b="1" dirty="0" lang="ru-RU" smtClean="0" sz="1600">
                <a:solidFill>
                  <a:srgbClr val="C00000"/>
                </a:solidFill>
                <a:cs charset="0" pitchFamily="34" typeface="Arial"/>
              </a:rPr>
              <a:t>.202</a:t>
            </a:r>
            <a:r>
              <a:rPr b="1" dirty="0" lang="en-US" smtClean="0" sz="1600">
                <a:solidFill>
                  <a:srgbClr val="C00000"/>
                </a:solidFill>
                <a:cs charset="0" pitchFamily="34" typeface="Arial"/>
              </a:rPr>
              <a:t>2</a:t>
            </a:r>
            <a:endParaRPr b="1" dirty="0" lang="en-US" smtClean="0" sz="1200">
              <a:solidFill>
                <a:srgbClr val="C00000"/>
              </a:solidFill>
              <a:cs charset="0" pitchFamily="34" typeface="Arial"/>
            </a:endParaRPr>
          </a:p>
        </p:txBody>
      </p:sp>
      <p:pic>
        <p:nvPicPr>
          <p:cNvPr descr="C:\Users\VFralousky\Desktop\Expo-2020-01 (1).jpg" id="5" name="Picture 4"/>
          <p:cNvPicPr>
            <a:picLocks noChangeArrowheads="1" noChangeAspect="1"/>
          </p:cNvPicPr>
          <p:nvPr/>
        </p:nvPicPr>
        <p:blipFill>
          <a:blip cstate="print" r:embed="rId5"/>
          <a:srcRect b="-62"/>
          <a:stretch>
            <a:fillRect/>
          </a:stretch>
        </p:blipFill>
        <p:spPr bwMode="auto">
          <a:xfrm>
            <a:off x="35496" y="3219606"/>
            <a:ext cx="5184576" cy="1872424"/>
          </a:xfrm>
          <a:prstGeom prst="rect">
            <a:avLst/>
          </a:prstGeom>
          <a:noFill/>
        </p:spPr>
      </p:pic>
      <p:pic>
        <p:nvPicPr>
          <p:cNvPr descr="\\maxm\Common\_Общая папка_\~Отдел выставочных и конгрессных мероприятий~\ПМЭФ2017_фото\IMG_2112-07-06-17-10-03.jpeg" id="2054" name="Picture 6"/>
          <p:cNvPicPr>
            <a:picLocks noChangeArrowheads="1" noChangeAspect="1"/>
          </p:cNvPicPr>
          <p:nvPr/>
        </p:nvPicPr>
        <p:blipFill>
          <a:blip cstate="print" r:embed="rId6"/>
          <a:srcRect r="-19"/>
          <a:stretch>
            <a:fillRect/>
          </a:stretch>
        </p:blipFill>
        <p:spPr bwMode="auto">
          <a:xfrm>
            <a:off x="35496" y="1059582"/>
            <a:ext cx="2520280" cy="2080568"/>
          </a:xfrm>
          <a:prstGeom prst="rect">
            <a:avLst/>
          </a:prstGeom>
          <a:noFill/>
        </p:spPr>
      </p:pic>
      <p:pic>
        <p:nvPicPr>
          <p:cNvPr descr="\\maxm\Common\_Общая папка_\страчко\Портфолио\Шанхай 2018\Новые фото\IMG-20190104-WA0113.jpg" id="2056" name="Picture 8"/>
          <p:cNvPicPr>
            <a:picLocks noChangeArrowheads="1" noChangeAspect="1"/>
          </p:cNvPicPr>
          <p:nvPr/>
        </p:nvPicPr>
        <p:blipFill>
          <a:blip cstate="print" r:embed="rId7"/>
          <a:srcRect r="34"/>
          <a:stretch>
            <a:fillRect/>
          </a:stretch>
        </p:blipFill>
        <p:spPr bwMode="auto">
          <a:xfrm>
            <a:off x="2627784" y="1059582"/>
            <a:ext cx="2592288" cy="2088232"/>
          </a:xfrm>
          <a:prstGeom prst="rect">
            <a:avLst/>
          </a:prstGeom>
          <a:noFill/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364088" y="1131590"/>
            <a:ext cx="3672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1400">
                <a:solidFill>
                  <a:srgbClr val="265A9A"/>
                </a:solidFill>
                <a:cs charset="0" pitchFamily="34" typeface="Arial"/>
              </a:rPr>
              <a:t>Национальные экспозиции и коммерческие стенды в рамках международных выставок</a:t>
            </a:r>
            <a:endParaRPr b="1" dirty="0" lang="en-US" smtClean="0" sz="1400">
              <a:solidFill>
                <a:srgbClr val="265A9A"/>
              </a:solidFill>
              <a:cs charset="0" pitchFamily="34" typeface="Arial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6487641" y="4011910"/>
            <a:ext cx="1296144" cy="0"/>
          </a:xfrm>
          <a:prstGeom prst="line">
            <a:avLst/>
          </a:prstGeom>
          <a:ln w="38100">
            <a:solidFill>
              <a:srgbClr val="26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460946" y="1851668"/>
            <a:ext cx="1215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2000">
                <a:solidFill>
                  <a:srgbClr val="C00000"/>
                </a:solidFill>
                <a:cs charset="0" pitchFamily="34" typeface="Arial"/>
              </a:rPr>
              <a:t>202</a:t>
            </a:r>
            <a:r>
              <a:rPr b="1" dirty="0" lang="en-US" smtClean="0" sz="2000">
                <a:solidFill>
                  <a:srgbClr val="C00000"/>
                </a:solidFill>
                <a:cs charset="0" pitchFamily="34" typeface="Arial"/>
              </a:rPr>
              <a:t>2</a:t>
            </a:r>
            <a:endParaRPr b="1" dirty="0" lang="ru-RU" sz="2000">
              <a:solidFill>
                <a:srgbClr val="C00000"/>
              </a:solidFill>
              <a:cs charset="0" pitchFamily="34" typeface="Arial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308304" y="2338883"/>
            <a:ext cx="10801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b="1" dirty="0" lang="ru-RU" smtClean="0" sz="1400">
                <a:solidFill>
                  <a:srgbClr val="265A9A"/>
                </a:solidFill>
                <a:cs charset="0" pitchFamily="34" typeface="Arial"/>
              </a:rPr>
              <a:t>Иран</a:t>
            </a:r>
            <a:endParaRPr b="1" dirty="0" lang="en-US" smtClean="0" sz="1400">
              <a:solidFill>
                <a:srgbClr val="265A9A"/>
              </a:solidFill>
              <a:cs charset="0" pitchFamily="34" typeface="Arial"/>
            </a:endParaRPr>
          </a:p>
          <a:p>
            <a:r>
              <a:rPr b="1" dirty="0" lang="ru-RU" smtClean="0" sz="1400">
                <a:solidFill>
                  <a:srgbClr val="265A9A"/>
                </a:solidFill>
                <a:cs charset="0" pitchFamily="34" typeface="Arial"/>
              </a:rPr>
              <a:t>Индия</a:t>
            </a:r>
            <a:endParaRPr b="1" dirty="0" lang="en-US" smtClean="0" sz="1400">
              <a:solidFill>
                <a:srgbClr val="265A9A"/>
              </a:solidFill>
              <a:cs charset="0" pitchFamily="34" typeface="Arial"/>
            </a:endParaRPr>
          </a:p>
          <a:p>
            <a:endParaRPr dirty="0" lang="en-US" smtClean="0" sz="1400">
              <a:solidFill>
                <a:srgbClr val="265A9A"/>
              </a:solidFill>
              <a:cs charset="0" pitchFamily="34" typeface="Arial"/>
            </a:endParaRPr>
          </a:p>
          <a:p>
            <a:endParaRPr dirty="0" lang="en-US" sz="1400">
              <a:solidFill>
                <a:srgbClr val="265A9A"/>
              </a:solidFill>
              <a:cs charset="0" pitchFamily="34" typeface="Arial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 rot="5400000">
            <a:off x="8122109" y="1685937"/>
            <a:ext cx="0" cy="1195561"/>
          </a:xfrm>
          <a:prstGeom prst="line">
            <a:avLst/>
          </a:prstGeom>
          <a:ln w="38100">
            <a:solidFill>
              <a:srgbClr val="26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8172400" y="2355726"/>
            <a:ext cx="1205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mtClean="0" sz="1400">
                <a:solidFill>
                  <a:srgbClr val="265A9A"/>
                </a:solidFill>
                <a:cs charset="0" pitchFamily="34" typeface="Arial"/>
              </a:rPr>
              <a:t>Вьетнам</a:t>
            </a:r>
            <a:endParaRPr b="1" dirty="0" lang="en-US" smtClean="0" sz="1400">
              <a:solidFill>
                <a:srgbClr val="265A9A"/>
              </a:solidFill>
              <a:cs charset="0" pitchFamily="34" typeface="Arial"/>
            </a:endParaRPr>
          </a:p>
          <a:p>
            <a:r>
              <a:rPr b="1" dirty="0" lang="ru-RU" smtClean="0" sz="1400">
                <a:solidFill>
                  <a:srgbClr val="265A9A"/>
                </a:solidFill>
                <a:cs charset="0" pitchFamily="34" typeface="Arial"/>
              </a:rPr>
              <a:t>Турция</a:t>
            </a:r>
          </a:p>
          <a:p>
            <a:endParaRPr b="1" dirty="0" lang="ru-RU" smtClean="0" sz="1400">
              <a:solidFill>
                <a:srgbClr val="265A9A"/>
              </a:solidFill>
              <a:cs charset="0" pitchFamily="34" typeface="Arial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724128" y="1851670"/>
            <a:ext cx="1215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2000">
                <a:solidFill>
                  <a:srgbClr val="C00000"/>
                </a:solidFill>
                <a:cs charset="0" pitchFamily="34" typeface="Arial"/>
              </a:rPr>
              <a:t>202</a:t>
            </a:r>
            <a:r>
              <a:rPr b="1" dirty="0" lang="en-US" smtClean="0" sz="2000">
                <a:solidFill>
                  <a:srgbClr val="C00000"/>
                </a:solidFill>
                <a:cs charset="0" pitchFamily="34" typeface="Arial"/>
              </a:rPr>
              <a:t>1</a:t>
            </a:r>
            <a:endParaRPr b="1" dirty="0" lang="ru-RU" sz="2000">
              <a:solidFill>
                <a:srgbClr val="C00000"/>
              </a:solidFill>
              <a:cs charset="0" pitchFamily="34" typeface="Arial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 rot="5400000">
            <a:off x="6321909" y="1685937"/>
            <a:ext cx="0" cy="1195561"/>
          </a:xfrm>
          <a:prstGeom prst="line">
            <a:avLst/>
          </a:prstGeom>
          <a:ln w="38100">
            <a:solidFill>
              <a:srgbClr val="26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214786" y="2338883"/>
            <a:ext cx="21655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1400">
                <a:solidFill>
                  <a:srgbClr val="265A9A"/>
                </a:solidFill>
                <a:cs charset="0" pitchFamily="34" typeface="Arial"/>
              </a:rPr>
              <a:t>Пакистан</a:t>
            </a:r>
          </a:p>
          <a:p>
            <a:pPr algn="ctr"/>
            <a:r>
              <a:rPr dirty="0" lang="ru-RU" smtClean="0" sz="1200">
                <a:solidFill>
                  <a:srgbClr val="265A9A"/>
                </a:solidFill>
                <a:cs charset="0" pitchFamily="34" typeface="Arial"/>
              </a:rPr>
              <a:t>Международная промышленная выставка </a:t>
            </a:r>
            <a:br>
              <a:rPr dirty="0" lang="ru-RU" smtClean="0" sz="1200">
                <a:solidFill>
                  <a:srgbClr val="265A9A"/>
                </a:solidFill>
                <a:cs charset="0" pitchFamily="34" typeface="Arial"/>
              </a:rPr>
            </a:br>
            <a:r>
              <a:rPr dirty="0" lang="ru-RU" smtClean="0" sz="1200">
                <a:solidFill>
                  <a:srgbClr val="265A9A"/>
                </a:solidFill>
                <a:cs charset="0" pitchFamily="34" typeface="Arial"/>
              </a:rPr>
              <a:t>«</a:t>
            </a:r>
            <a:r>
              <a:rPr dirty="0" err="1" lang="ru-RU" smtClean="0" sz="1200">
                <a:solidFill>
                  <a:srgbClr val="265A9A"/>
                </a:solidFill>
                <a:cs charset="0" pitchFamily="34" typeface="Arial"/>
              </a:rPr>
              <a:t>International</a:t>
            </a:r>
            <a:r>
              <a:rPr dirty="0" lang="ru-RU" smtClean="0" sz="1200">
                <a:solidFill>
                  <a:srgbClr val="265A9A"/>
                </a:solidFill>
                <a:cs charset="0" pitchFamily="34" typeface="Arial"/>
              </a:rPr>
              <a:t> </a:t>
            </a:r>
            <a:r>
              <a:rPr dirty="0" err="1" lang="ru-RU" smtClean="0" sz="1200">
                <a:solidFill>
                  <a:srgbClr val="265A9A"/>
                </a:solidFill>
                <a:cs charset="0" pitchFamily="34" typeface="Arial"/>
              </a:rPr>
              <a:t>Trade</a:t>
            </a:r>
            <a:r>
              <a:rPr dirty="0" lang="ru-RU" smtClean="0" sz="1200">
                <a:solidFill>
                  <a:srgbClr val="265A9A"/>
                </a:solidFill>
                <a:cs charset="0" pitchFamily="34" typeface="Arial"/>
              </a:rPr>
              <a:t> </a:t>
            </a:r>
            <a:br>
              <a:rPr dirty="0" lang="ru-RU" smtClean="0" sz="1200">
                <a:solidFill>
                  <a:srgbClr val="265A9A"/>
                </a:solidFill>
                <a:cs charset="0" pitchFamily="34" typeface="Arial"/>
              </a:rPr>
            </a:br>
            <a:r>
              <a:rPr dirty="0" err="1" lang="ru-RU" smtClean="0" sz="1200">
                <a:solidFill>
                  <a:srgbClr val="265A9A"/>
                </a:solidFill>
                <a:cs charset="0" pitchFamily="34" typeface="Arial"/>
              </a:rPr>
              <a:t>and</a:t>
            </a:r>
            <a:r>
              <a:rPr dirty="0" lang="ru-RU" smtClean="0" sz="1200">
                <a:solidFill>
                  <a:srgbClr val="265A9A"/>
                </a:solidFill>
                <a:cs charset="0" pitchFamily="34" typeface="Arial"/>
              </a:rPr>
              <a:t> </a:t>
            </a:r>
            <a:r>
              <a:rPr dirty="0" err="1" lang="ru-RU" smtClean="0" sz="1200">
                <a:solidFill>
                  <a:srgbClr val="265A9A"/>
                </a:solidFill>
                <a:cs charset="0" pitchFamily="34" typeface="Arial"/>
              </a:rPr>
              <a:t>Industry</a:t>
            </a:r>
            <a:r>
              <a:rPr dirty="0" lang="ru-RU" smtClean="0" sz="1200">
                <a:solidFill>
                  <a:srgbClr val="265A9A"/>
                </a:solidFill>
                <a:cs charset="0" pitchFamily="34" typeface="Arial"/>
              </a:rPr>
              <a:t> </a:t>
            </a:r>
            <a:r>
              <a:rPr dirty="0" err="1" lang="ru-RU" smtClean="0" sz="1200">
                <a:solidFill>
                  <a:srgbClr val="265A9A"/>
                </a:solidFill>
                <a:cs charset="0" pitchFamily="34" typeface="Arial"/>
              </a:rPr>
              <a:t>Fair</a:t>
            </a:r>
            <a:r>
              <a:rPr dirty="0" lang="ru-RU" smtClean="0" sz="1200">
                <a:solidFill>
                  <a:srgbClr val="265A9A"/>
                </a:solidFill>
                <a:cs charset="0" pitchFamily="34" typeface="Arial"/>
              </a:rPr>
              <a:t>»</a:t>
            </a:r>
            <a:endParaRPr dirty="0" lang="en-US" smtClean="0" sz="1200">
              <a:solidFill>
                <a:srgbClr val="265A9A"/>
              </a:solidFill>
              <a:cs charset="0" pitchFamily="34" typeface="Arial"/>
            </a:endParaRPr>
          </a:p>
          <a:p>
            <a:endParaRPr dirty="0" lang="ru-RU" smtClean="0" sz="1400">
              <a:solidFill>
                <a:srgbClr val="265A9A"/>
              </a:solidFill>
              <a:cs charset="0" pitchFamily="34" typeface="Arial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584" y="17632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Портал </a:t>
            </a:r>
            <a:r>
              <a:rPr lang="en-US" sz="2800" b="1" dirty="0" smtClean="0">
                <a:solidFill>
                  <a:schemeClr val="bg1"/>
                </a:solidFill>
              </a:rPr>
              <a:t>Export.by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76322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5904656" y="2355726"/>
            <a:ext cx="28083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Практическая помощь в продвижении товаров, услуг и технологий на международные рынки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760640" y="1059582"/>
            <a:ext cx="3096344" cy="1080120"/>
          </a:xfrm>
          <a:prstGeom prst="roundRect">
            <a:avLst/>
          </a:prstGeom>
          <a:noFill/>
          <a:ln w="38100">
            <a:solidFill>
              <a:srgbClr val="26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5904656" y="3579862"/>
            <a:ext cx="313184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 Более </a:t>
            </a:r>
            <a:r>
              <a:rPr lang="en-US" sz="1400" b="1" dirty="0" smtClean="0">
                <a:solidFill>
                  <a:srgbClr val="C00000"/>
                </a:solidFill>
                <a:cs typeface="Arial" pitchFamily="34" charset="0"/>
              </a:rPr>
              <a:t>2</a:t>
            </a:r>
            <a:r>
              <a:rPr lang="ru-RU" sz="1400" b="1" dirty="0" smtClean="0">
                <a:solidFill>
                  <a:srgbClr val="C00000"/>
                </a:solidFill>
                <a:cs typeface="Arial" pitchFamily="34" charset="0"/>
              </a:rPr>
              <a:t>2 тысяч</a:t>
            </a:r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 товаров, услуг и технологий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 Более </a:t>
            </a:r>
            <a:r>
              <a:rPr lang="ru-RU" sz="1400" b="1" dirty="0" smtClean="0">
                <a:solidFill>
                  <a:srgbClr val="C00000"/>
                </a:solidFill>
                <a:cs typeface="Arial" pitchFamily="34" charset="0"/>
              </a:rPr>
              <a:t>7</a:t>
            </a:r>
            <a:r>
              <a:rPr lang="en-US" sz="14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cs typeface="Arial" pitchFamily="34" charset="0"/>
              </a:rPr>
              <a:t>тысяч</a:t>
            </a:r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 компаний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 Посетители из </a:t>
            </a:r>
            <a:r>
              <a:rPr lang="ru-RU" sz="1400" b="1" dirty="0" smtClean="0">
                <a:solidFill>
                  <a:srgbClr val="C00000"/>
                </a:solidFill>
                <a:cs typeface="Arial" pitchFamily="34" charset="0"/>
              </a:rPr>
              <a:t>200</a:t>
            </a:r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 стран мира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  <a:cs typeface="Arial" pitchFamily="34" charset="0"/>
              </a:rPr>
              <a:t> 103</a:t>
            </a:r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 страновых путеводителя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904656" y="1059582"/>
            <a:ext cx="280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Электронная площадка для установления деловых отношений между белорусскими и иностранными компаниями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760640" y="3507854"/>
            <a:ext cx="3096344" cy="1440160"/>
          </a:xfrm>
          <a:prstGeom prst="roundRect">
            <a:avLst/>
          </a:prstGeom>
          <a:noFill/>
          <a:ln w="38100">
            <a:solidFill>
              <a:srgbClr val="2455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60640" y="2211710"/>
            <a:ext cx="3096344" cy="1224136"/>
          </a:xfrm>
          <a:prstGeom prst="roundRect">
            <a:avLst/>
          </a:prstGeom>
          <a:noFill/>
          <a:ln w="38100">
            <a:solidFill>
              <a:srgbClr val="2455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31590"/>
            <a:ext cx="5196534" cy="372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584" y="17632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Портал </a:t>
            </a:r>
            <a:r>
              <a:rPr lang="en-US" sz="2800" b="1" dirty="0" smtClean="0">
                <a:solidFill>
                  <a:schemeClr val="bg1"/>
                </a:solidFill>
              </a:rPr>
              <a:t>Export.by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76322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1835696" y="1328450"/>
            <a:ext cx="5184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65A9A"/>
                </a:solidFill>
                <a:cs typeface="Arial" pitchFamily="34" charset="0"/>
              </a:rPr>
              <a:t>По данным внутренней статистики Портала </a:t>
            </a:r>
            <a:r>
              <a:rPr lang="en-US" sz="2000" b="1" dirty="0" err="1" smtClean="0">
                <a:solidFill>
                  <a:srgbClr val="C00000"/>
                </a:solidFill>
                <a:cs typeface="Arial" pitchFamily="34" charset="0"/>
              </a:rPr>
              <a:t>Export.by</a:t>
            </a: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539552" y="2048530"/>
            <a:ext cx="1008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cs typeface="Arial" pitchFamily="34" charset="0"/>
              </a:rPr>
              <a:t>1194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475656" y="2101374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65A9A"/>
                </a:solidFill>
                <a:cs typeface="Arial" pitchFamily="34" charset="0"/>
              </a:rPr>
              <a:t>белорусские компании работают на рынке России </a:t>
            </a:r>
          </a:p>
        </p:txBody>
      </p:sp>
      <p:sp>
        <p:nvSpPr>
          <p:cNvPr id="23" name="TextBox 30"/>
          <p:cNvSpPr txBox="1">
            <a:spLocks noChangeArrowheads="1"/>
          </p:cNvSpPr>
          <p:nvPr/>
        </p:nvSpPr>
        <p:spPr bwMode="auto">
          <a:xfrm>
            <a:off x="539552" y="2749446"/>
            <a:ext cx="1008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cs typeface="Arial" pitchFamily="34" charset="0"/>
              </a:rPr>
              <a:t>1</a:t>
            </a:r>
            <a:r>
              <a:rPr lang="ru-RU" sz="2800" b="1" dirty="0" smtClean="0">
                <a:solidFill>
                  <a:srgbClr val="C00000"/>
                </a:solidFill>
                <a:cs typeface="Arial" pitchFamily="34" charset="0"/>
              </a:rPr>
              <a:t>678</a:t>
            </a:r>
            <a:endParaRPr lang="en-US" sz="2800" b="1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75656" y="2768610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65A9A"/>
                </a:solidFill>
                <a:cs typeface="Arial" pitchFamily="34" charset="0"/>
              </a:rPr>
              <a:t>белорусских компаний заинтересованы в выходе на рынок России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608512" y="2029366"/>
            <a:ext cx="8640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cs typeface="Arial" pitchFamily="34" charset="0"/>
              </a:rPr>
              <a:t>300</a:t>
            </a:r>
            <a:endParaRPr lang="en-US" sz="2800" b="1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64088" y="2048530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65A9A"/>
                </a:solidFill>
                <a:cs typeface="Arial" pitchFamily="34" charset="0"/>
              </a:rPr>
              <a:t>компаний имеют торговые представительства на территории России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83568" y="4280778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Представлено более </a:t>
            </a:r>
            <a:r>
              <a:rPr lang="ru-RU" sz="1400" b="1" dirty="0" smtClean="0">
                <a:solidFill>
                  <a:srgbClr val="C00000"/>
                </a:solidFill>
                <a:cs typeface="Arial" pitchFamily="34" charset="0"/>
              </a:rPr>
              <a:t>50</a:t>
            </a:r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 выставок, </a:t>
            </a:r>
            <a:b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</a:br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проведение которых запланировано в России в 2022 году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835696" y="1760498"/>
            <a:ext cx="5112568" cy="0"/>
          </a:xfrm>
          <a:prstGeom prst="line">
            <a:avLst/>
          </a:prstGeom>
          <a:ln w="19050">
            <a:solidFill>
              <a:srgbClr val="26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99592" y="4082757"/>
            <a:ext cx="7128792" cy="0"/>
          </a:xfrm>
          <a:prstGeom prst="line">
            <a:avLst/>
          </a:prstGeom>
          <a:ln w="19050">
            <a:solidFill>
              <a:srgbClr val="26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355976" y="2749446"/>
            <a:ext cx="13681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cs typeface="Arial" pitchFamily="34" charset="0"/>
              </a:rPr>
              <a:t>186</a:t>
            </a:r>
            <a:endParaRPr lang="en-US" sz="2800" b="1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64088" y="2768610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65A9A"/>
                </a:solidFill>
                <a:cs typeface="Arial" pitchFamily="34" charset="0"/>
              </a:rPr>
              <a:t>российских компаний зарегистрированы на Портале</a:t>
            </a:r>
          </a:p>
        </p:txBody>
      </p:sp>
      <p:sp>
        <p:nvSpPr>
          <p:cNvPr id="35" name="TextBox 30"/>
          <p:cNvSpPr txBox="1">
            <a:spLocks noChangeArrowheads="1"/>
          </p:cNvSpPr>
          <p:nvPr/>
        </p:nvSpPr>
        <p:spPr bwMode="auto">
          <a:xfrm>
            <a:off x="1835696" y="3416682"/>
            <a:ext cx="14401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cs typeface="Arial" pitchFamily="34" charset="0"/>
              </a:rPr>
              <a:t>178</a:t>
            </a:r>
            <a:r>
              <a:rPr lang="en-US" sz="28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cs typeface="Arial" pitchFamily="34" charset="0"/>
              </a:rPr>
              <a:t>629</a:t>
            </a:r>
            <a:endParaRPr lang="en-US" sz="2800" b="1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03848" y="3435265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65A9A"/>
                </a:solidFill>
                <a:cs typeface="Arial" pitchFamily="34" charset="0"/>
              </a:rPr>
              <a:t>пользователей из России посетили Портал в </a:t>
            </a:r>
            <a:r>
              <a:rPr lang="en-US" sz="1400" dirty="0" smtClean="0">
                <a:solidFill>
                  <a:srgbClr val="265A9A"/>
                </a:solidFill>
                <a:cs typeface="Arial" pitchFamily="34" charset="0"/>
              </a:rPr>
              <a:t>202</a:t>
            </a:r>
            <a:r>
              <a:rPr lang="ru-RU" sz="1400" dirty="0" smtClean="0">
                <a:solidFill>
                  <a:srgbClr val="265A9A"/>
                </a:solidFill>
                <a:cs typeface="Arial" pitchFamily="34" charset="0"/>
              </a:rPr>
              <a:t>1</a:t>
            </a:r>
            <a:r>
              <a:rPr lang="en-US" sz="1400" dirty="0" smtClean="0">
                <a:solidFill>
                  <a:srgbClr val="265A9A"/>
                </a:solidFill>
                <a:cs typeface="Arial" pitchFamily="34" charset="0"/>
              </a:rPr>
              <a:t>-</a:t>
            </a:r>
            <a:r>
              <a:rPr lang="ru-RU" sz="1400" dirty="0" smtClean="0">
                <a:solidFill>
                  <a:srgbClr val="265A9A"/>
                </a:solidFill>
                <a:cs typeface="Arial" pitchFamily="34" charset="0"/>
              </a:rPr>
              <a:t>2022</a:t>
            </a:r>
            <a:r>
              <a:rPr lang="en-US" sz="1400" dirty="0" smtClean="0">
                <a:solidFill>
                  <a:srgbClr val="265A9A"/>
                </a:solidFill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265A9A"/>
                </a:solidFill>
                <a:cs typeface="Arial" pitchFamily="34" charset="0"/>
              </a:rPr>
              <a:t>гг.,</a:t>
            </a:r>
          </a:p>
          <a:p>
            <a:r>
              <a:rPr lang="ru-RU" sz="1400" dirty="0" smtClean="0">
                <a:solidFill>
                  <a:srgbClr val="265A9A"/>
                </a:solidFill>
                <a:cs typeface="Arial" pitchFamily="34" charset="0"/>
              </a:rPr>
              <a:t>из них из Пензенской области - </a:t>
            </a:r>
            <a:r>
              <a:rPr lang="ru-RU" sz="1400" b="1" dirty="0" smtClean="0">
                <a:solidFill>
                  <a:srgbClr val="C00000"/>
                </a:solidFill>
                <a:cs typeface="Arial" pitchFamily="34" charset="0"/>
              </a:rPr>
              <a:t>256</a:t>
            </a:r>
            <a:endParaRPr lang="ru-RU" sz="1400" b="1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1506" name="AutoShape 2" descr="Картинки по запросу &quot;Волгоградский выставочный центр «Регион» лог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Картинки по запросу &quot;Волгоградский выставочный центр «Регион» лог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584" y="-20538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Образовательные и информационные услуги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76322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TextBox 30"/>
          <p:cNvSpPr txBox="1">
            <a:spLocks noChangeArrowheads="1"/>
          </p:cNvSpPr>
          <p:nvPr/>
        </p:nvSpPr>
        <p:spPr bwMode="auto">
          <a:xfrm>
            <a:off x="1059959" y="3097872"/>
            <a:ext cx="281364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265A9A"/>
                </a:solidFill>
                <a:cs typeface="Arial" pitchFamily="34" charset="0"/>
              </a:rPr>
              <a:t>Рекламно-информационный журнал «</a:t>
            </a:r>
            <a:r>
              <a:rPr lang="en-US" sz="1500" b="1" dirty="0" smtClean="0">
                <a:solidFill>
                  <a:srgbClr val="265A9A"/>
                </a:solidFill>
                <a:cs typeface="Arial" pitchFamily="34" charset="0"/>
              </a:rPr>
              <a:t>Export of Belarus</a:t>
            </a:r>
            <a:r>
              <a:rPr lang="ru-RU" sz="1500" b="1" dirty="0" smtClean="0">
                <a:solidFill>
                  <a:srgbClr val="265A9A"/>
                </a:solidFill>
                <a:cs typeface="Arial" pitchFamily="34" charset="0"/>
              </a:rPr>
              <a:t>»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71600" y="3003798"/>
            <a:ext cx="2896671" cy="2016224"/>
          </a:xfrm>
          <a:prstGeom prst="roundRect">
            <a:avLst/>
          </a:prstGeom>
          <a:noFill/>
          <a:ln w="38100">
            <a:solidFill>
              <a:srgbClr val="26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0"/>
          <p:cNvSpPr txBox="1">
            <a:spLocks noChangeArrowheads="1"/>
          </p:cNvSpPr>
          <p:nvPr/>
        </p:nvSpPr>
        <p:spPr bwMode="auto">
          <a:xfrm>
            <a:off x="4932040" y="3003798"/>
            <a:ext cx="29878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265A9A"/>
                </a:solidFill>
                <a:cs typeface="Arial" pitchFamily="34" charset="0"/>
              </a:rPr>
              <a:t>Образовательный центр</a:t>
            </a:r>
            <a:br>
              <a:rPr lang="ru-RU" sz="1500" b="1" dirty="0" smtClean="0">
                <a:solidFill>
                  <a:srgbClr val="265A9A"/>
                </a:solidFill>
                <a:cs typeface="Arial" pitchFamily="34" charset="0"/>
              </a:rPr>
            </a:br>
            <a:endParaRPr lang="ru-RU" sz="700" b="1" dirty="0" smtClean="0">
              <a:solidFill>
                <a:srgbClr val="265A9A"/>
              </a:solidFill>
              <a:cs typeface="Arial" pitchFamily="34" charset="0"/>
            </a:endParaRPr>
          </a:p>
          <a:p>
            <a:pPr algn="ctr"/>
            <a:endParaRPr lang="ru-RU" sz="600" b="1" dirty="0" smtClean="0">
              <a:solidFill>
                <a:srgbClr val="265A9A"/>
              </a:solidFill>
              <a:cs typeface="Arial" pitchFamily="34" charset="0"/>
            </a:endParaRPr>
          </a:p>
          <a:p>
            <a:pPr algn="ctr"/>
            <a:r>
              <a:rPr lang="ru-RU" sz="1300" dirty="0" smtClean="0">
                <a:solidFill>
                  <a:srgbClr val="265A9A"/>
                </a:solidFill>
                <a:cs typeface="Arial" pitchFamily="34" charset="0"/>
              </a:rPr>
              <a:t>Курсы повышения квалификации  по внешнеэкономической деятельности </a:t>
            </a:r>
          </a:p>
          <a:p>
            <a:pPr algn="ctr"/>
            <a:r>
              <a:rPr lang="ru-RU" sz="1300" dirty="0" smtClean="0">
                <a:solidFill>
                  <a:srgbClr val="265A9A"/>
                </a:solidFill>
                <a:cs typeface="Arial" pitchFamily="34" charset="0"/>
              </a:rPr>
              <a:t>с выдачей сертификата государственного образца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980195" y="3003798"/>
            <a:ext cx="2880320" cy="2016224"/>
          </a:xfrm>
          <a:prstGeom prst="roundRect">
            <a:avLst/>
          </a:prstGeom>
          <a:noFill/>
          <a:ln w="38100">
            <a:solidFill>
              <a:srgbClr val="26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 descr="обложка эб 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306296"/>
            <a:ext cx="2520280" cy="1446174"/>
          </a:xfrm>
          <a:prstGeom prst="rect">
            <a:avLst/>
          </a:prstGeom>
        </p:spPr>
      </p:pic>
      <p:sp>
        <p:nvSpPr>
          <p:cNvPr id="49" name="TextBox 30"/>
          <p:cNvSpPr txBox="1">
            <a:spLocks noChangeArrowheads="1"/>
          </p:cNvSpPr>
          <p:nvPr/>
        </p:nvSpPr>
        <p:spPr bwMode="auto">
          <a:xfrm>
            <a:off x="5052203" y="4443958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2009-20</a:t>
            </a:r>
            <a:r>
              <a:rPr lang="en-US" sz="2000" b="1" dirty="0" smtClean="0">
                <a:solidFill>
                  <a:srgbClr val="C00000"/>
                </a:solidFill>
                <a:cs typeface="Arial" pitchFamily="34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1 гг. </a:t>
            </a:r>
          </a:p>
        </p:txBody>
      </p:sp>
      <p:sp>
        <p:nvSpPr>
          <p:cNvPr id="50" name="TextBox 30"/>
          <p:cNvSpPr txBox="1">
            <a:spLocks noChangeArrowheads="1"/>
          </p:cNvSpPr>
          <p:nvPr/>
        </p:nvSpPr>
        <p:spPr bwMode="auto">
          <a:xfrm>
            <a:off x="6312852" y="4402613"/>
            <a:ext cx="169167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265A9A"/>
                </a:solidFill>
                <a:cs typeface="Arial" pitchFamily="34" charset="0"/>
              </a:rPr>
              <a:t>более 49 тысяч специалистов</a:t>
            </a:r>
          </a:p>
        </p:txBody>
      </p:sp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1072183" y="3839438"/>
            <a:ext cx="273630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265A9A"/>
                </a:solidFill>
                <a:cs typeface="Arial" pitchFamily="34" charset="0"/>
              </a:rPr>
              <a:t>Издания журнала </a:t>
            </a:r>
          </a:p>
          <a:p>
            <a:pPr algn="ctr"/>
            <a:r>
              <a:rPr lang="ru-RU" sz="1300" dirty="0" smtClean="0">
                <a:solidFill>
                  <a:srgbClr val="265A9A"/>
                </a:solidFill>
                <a:cs typeface="Arial" pitchFamily="34" charset="0"/>
              </a:rPr>
              <a:t>«</a:t>
            </a:r>
            <a:r>
              <a:rPr lang="en-US" sz="1300" dirty="0" smtClean="0">
                <a:solidFill>
                  <a:srgbClr val="265A9A"/>
                </a:solidFill>
                <a:cs typeface="Arial" pitchFamily="34" charset="0"/>
              </a:rPr>
              <a:t>Export of Belarus</a:t>
            </a:r>
            <a:r>
              <a:rPr lang="ru-RU" sz="1300" dirty="0" smtClean="0">
                <a:solidFill>
                  <a:srgbClr val="265A9A"/>
                </a:solidFill>
                <a:cs typeface="Arial" pitchFamily="34" charset="0"/>
              </a:rPr>
              <a:t>» посвящены отдельным отраслям экономики</a:t>
            </a:r>
          </a:p>
          <a:p>
            <a:pPr algn="ctr"/>
            <a:r>
              <a:rPr lang="ru-RU" sz="1300" dirty="0" smtClean="0">
                <a:solidFill>
                  <a:srgbClr val="265A9A"/>
                </a:solidFill>
                <a:cs typeface="Arial" pitchFamily="34" charset="0"/>
              </a:rPr>
              <a:t> и регионам Беларуси</a:t>
            </a:r>
          </a:p>
        </p:txBody>
      </p:sp>
      <p:pic>
        <p:nvPicPr>
          <p:cNvPr id="17" name="Picture 3" descr="\\maxm\Common\_Общая папка_\~Отдел международного сотрудничества~\04.07.2018\Новая папка\IMG_577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6680" y="1258079"/>
            <a:ext cx="2257648" cy="1505099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5275524" y="1262450"/>
            <a:ext cx="0" cy="1512168"/>
          </a:xfrm>
          <a:prstGeom prst="line">
            <a:avLst/>
          </a:prstGeom>
          <a:ln w="19050">
            <a:solidFill>
              <a:srgbClr val="2455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274609" y="1270844"/>
            <a:ext cx="2232248" cy="0"/>
          </a:xfrm>
          <a:prstGeom prst="line">
            <a:avLst/>
          </a:prstGeom>
          <a:ln w="19050">
            <a:solidFill>
              <a:srgbClr val="2455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514807" y="1261320"/>
            <a:ext cx="0" cy="1512168"/>
          </a:xfrm>
          <a:prstGeom prst="line">
            <a:avLst/>
          </a:prstGeom>
          <a:ln w="19050">
            <a:solidFill>
              <a:srgbClr val="2455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287321" y="2763964"/>
            <a:ext cx="2232248" cy="0"/>
          </a:xfrm>
          <a:prstGeom prst="line">
            <a:avLst/>
          </a:prstGeom>
          <a:ln w="19050">
            <a:solidFill>
              <a:srgbClr val="2455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FRALO~1\AppData\Local\Temp\Rar$DRa0.661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8"/>
            <a:ext cx="9146232" cy="51422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23928" y="1491630"/>
            <a:ext cx="4248472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800" b="1" dirty="0" smtClean="0">
                <a:solidFill>
                  <a:srgbClr val="245590"/>
                </a:solidFill>
              </a:rPr>
              <a:t>Электронные закупки </a:t>
            </a:r>
          </a:p>
          <a:p>
            <a:pPr algn="r">
              <a:lnSpc>
                <a:spcPct val="80000"/>
              </a:lnSpc>
            </a:pPr>
            <a:r>
              <a:rPr lang="ru-RU" sz="2800" b="1" dirty="0" smtClean="0">
                <a:solidFill>
                  <a:srgbClr val="245590"/>
                </a:solidFill>
              </a:rPr>
              <a:t>в Республике Беларусь</a:t>
            </a:r>
            <a:endParaRPr lang="ru-RU" sz="2800" b="1" dirty="0">
              <a:solidFill>
                <a:srgbClr val="2455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4710</TotalTime>
  <Words>928</Words>
  <Application>Microsoft Office PowerPoint</Application>
  <PresentationFormat>Экран (16:9)</PresentationFormat>
  <Paragraphs>188</Paragraphs>
  <Slides>19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 А. Фроловский</dc:creator>
  <cp:lastModifiedBy>YMaslouskaya</cp:lastModifiedBy>
  <cp:revision>519</cp:revision>
  <dcterms:created xsi:type="dcterms:W3CDTF">2019-01-23T06:07:47Z</dcterms:created>
  <dcterms:modified xsi:type="dcterms:W3CDTF">2022-03-29T12:58:58Z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1059663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